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4" r:id="rId4"/>
    <p:sldId id="265" r:id="rId5"/>
    <p:sldId id="267" r:id="rId6"/>
    <p:sldId id="268" r:id="rId7"/>
    <p:sldId id="269" r:id="rId8"/>
    <p:sldId id="270" r:id="rId9"/>
    <p:sldId id="259" r:id="rId10"/>
    <p:sldId id="271" r:id="rId11"/>
    <p:sldId id="272" r:id="rId12"/>
    <p:sldId id="273" r:id="rId13"/>
    <p:sldId id="266" r:id="rId14"/>
    <p:sldId id="283" r:id="rId15"/>
    <p:sldId id="284" r:id="rId16"/>
    <p:sldId id="285" r:id="rId17"/>
    <p:sldId id="286" r:id="rId18"/>
    <p:sldId id="287" r:id="rId19"/>
    <p:sldId id="288" r:id="rId20"/>
    <p:sldId id="290" r:id="rId21"/>
    <p:sldId id="291" r:id="rId22"/>
    <p:sldId id="292" r:id="rId23"/>
    <p:sldId id="300" r:id="rId24"/>
    <p:sldId id="301" r:id="rId25"/>
    <p:sldId id="302" r:id="rId26"/>
    <p:sldId id="305" r:id="rId27"/>
    <p:sldId id="323" r:id="rId28"/>
    <p:sldId id="321" r:id="rId29"/>
    <p:sldId id="325" r:id="rId30"/>
    <p:sldId id="317" r:id="rId31"/>
    <p:sldId id="318" r:id="rId32"/>
    <p:sldId id="324" r:id="rId33"/>
    <p:sldId id="309" r:id="rId34"/>
    <p:sldId id="326" r:id="rId35"/>
    <p:sldId id="314" r:id="rId36"/>
    <p:sldId id="328" r:id="rId37"/>
    <p:sldId id="329" r:id="rId38"/>
    <p:sldId id="330" r:id="rId39"/>
    <p:sldId id="327"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912" autoAdjust="0"/>
    <p:restoredTop sz="94660"/>
  </p:normalViewPr>
  <p:slideViewPr>
    <p:cSldViewPr>
      <p:cViewPr varScale="1">
        <p:scale>
          <a:sx n="64" d="100"/>
          <a:sy n="64" d="100"/>
        </p:scale>
        <p:origin x="-142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1C95EBC-74EC-4734-8999-DD85D4C57ADA}"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GB"/>
        </a:p>
      </dgm:t>
    </dgm:pt>
    <dgm:pt modelId="{4619806B-5ACA-4342-8780-B16D59D21340}">
      <dgm:prSet phldrT="[Text]"/>
      <dgm:spPr/>
      <dgm:t>
        <a:bodyPr/>
        <a:lstStyle/>
        <a:p>
          <a:r>
            <a:rPr lang="en-GB" dirty="0" smtClean="0"/>
            <a:t>Technical</a:t>
          </a:r>
          <a:endParaRPr lang="en-GB" dirty="0"/>
        </a:p>
      </dgm:t>
    </dgm:pt>
    <dgm:pt modelId="{ACB64275-4BA9-446E-9DF5-E33FEC896FC2}" type="parTrans" cxnId="{E885F1E5-13C7-415C-8DBA-0714A5C5C35D}">
      <dgm:prSet/>
      <dgm:spPr/>
      <dgm:t>
        <a:bodyPr/>
        <a:lstStyle/>
        <a:p>
          <a:endParaRPr lang="en-GB"/>
        </a:p>
      </dgm:t>
    </dgm:pt>
    <dgm:pt modelId="{2FA8D11F-221C-436B-B1CC-AE718F6689B5}" type="sibTrans" cxnId="{E885F1E5-13C7-415C-8DBA-0714A5C5C35D}">
      <dgm:prSet/>
      <dgm:spPr/>
      <dgm:t>
        <a:bodyPr/>
        <a:lstStyle/>
        <a:p>
          <a:endParaRPr lang="en-GB"/>
        </a:p>
      </dgm:t>
    </dgm:pt>
    <dgm:pt modelId="{401A293E-C110-45F4-8C93-4E4E301D6434}">
      <dgm:prSet phldrT="[Text]"/>
      <dgm:spPr/>
      <dgm:t>
        <a:bodyPr/>
        <a:lstStyle/>
        <a:p>
          <a:r>
            <a:rPr lang="en-GB" dirty="0" smtClean="0"/>
            <a:t>Legal, Regulatory and Policy issues</a:t>
          </a:r>
          <a:endParaRPr lang="en-GB" dirty="0"/>
        </a:p>
      </dgm:t>
    </dgm:pt>
    <dgm:pt modelId="{9F7230C5-F655-4391-A623-3231156A011C}" type="parTrans" cxnId="{965632E5-06AA-4A3C-8797-CE4E4C0ADDA9}">
      <dgm:prSet/>
      <dgm:spPr/>
      <dgm:t>
        <a:bodyPr/>
        <a:lstStyle/>
        <a:p>
          <a:endParaRPr lang="en-GB"/>
        </a:p>
      </dgm:t>
    </dgm:pt>
    <dgm:pt modelId="{3E2D554C-EF0D-4D66-AC75-4E91564D3637}" type="sibTrans" cxnId="{965632E5-06AA-4A3C-8797-CE4E4C0ADDA9}">
      <dgm:prSet/>
      <dgm:spPr/>
      <dgm:t>
        <a:bodyPr/>
        <a:lstStyle/>
        <a:p>
          <a:endParaRPr lang="en-GB"/>
        </a:p>
      </dgm:t>
    </dgm:pt>
    <dgm:pt modelId="{EC124686-A8EB-4DF0-B9C2-D618D76D9301}">
      <dgm:prSet phldrT="[Text]"/>
      <dgm:spPr/>
      <dgm:t>
        <a:bodyPr/>
        <a:lstStyle/>
        <a:p>
          <a:r>
            <a:rPr lang="en-GB" dirty="0" smtClean="0"/>
            <a:t>Institutional and Capacity status</a:t>
          </a:r>
          <a:endParaRPr lang="en-GB" dirty="0"/>
        </a:p>
      </dgm:t>
    </dgm:pt>
    <dgm:pt modelId="{29BF1D70-01E0-407F-83F0-832C1A67CE5D}" type="parTrans" cxnId="{F01C1CCF-ACB2-46DF-8B95-D3C592FFCDB1}">
      <dgm:prSet/>
      <dgm:spPr/>
      <dgm:t>
        <a:bodyPr/>
        <a:lstStyle/>
        <a:p>
          <a:endParaRPr lang="en-GB"/>
        </a:p>
      </dgm:t>
    </dgm:pt>
    <dgm:pt modelId="{C3C54BEE-AFC3-4070-8A1E-A46D63E33599}" type="sibTrans" cxnId="{F01C1CCF-ACB2-46DF-8B95-D3C592FFCDB1}">
      <dgm:prSet/>
      <dgm:spPr/>
      <dgm:t>
        <a:bodyPr/>
        <a:lstStyle/>
        <a:p>
          <a:endParaRPr lang="en-GB"/>
        </a:p>
      </dgm:t>
    </dgm:pt>
    <dgm:pt modelId="{720437D6-428D-44F6-9A32-31BA5FC008DD}">
      <dgm:prSet phldrT="[Text]"/>
      <dgm:spPr/>
      <dgm:t>
        <a:bodyPr/>
        <a:lstStyle/>
        <a:p>
          <a:r>
            <a:rPr lang="en-GB" dirty="0" smtClean="0"/>
            <a:t>Commercial, Financial and economic issues</a:t>
          </a:r>
          <a:endParaRPr lang="en-GB" dirty="0"/>
        </a:p>
      </dgm:t>
    </dgm:pt>
    <dgm:pt modelId="{F2BE589D-D632-4C16-A847-5AA1B8728A5A}" type="parTrans" cxnId="{0336EC3E-0C2B-482C-BCC3-DB91CC4A1B04}">
      <dgm:prSet/>
      <dgm:spPr/>
      <dgm:t>
        <a:bodyPr/>
        <a:lstStyle/>
        <a:p>
          <a:endParaRPr lang="en-GB"/>
        </a:p>
      </dgm:t>
    </dgm:pt>
    <dgm:pt modelId="{017520B3-C22A-49DB-82EF-6650778486FB}" type="sibTrans" cxnId="{0336EC3E-0C2B-482C-BCC3-DB91CC4A1B04}">
      <dgm:prSet/>
      <dgm:spPr/>
      <dgm:t>
        <a:bodyPr/>
        <a:lstStyle/>
        <a:p>
          <a:endParaRPr lang="en-GB"/>
        </a:p>
      </dgm:t>
    </dgm:pt>
    <dgm:pt modelId="{24C683C8-E958-44FF-AB5D-187E32189753}" type="pres">
      <dgm:prSet presAssocID="{B1C95EBC-74EC-4734-8999-DD85D4C57ADA}" presName="matrix" presStyleCnt="0">
        <dgm:presLayoutVars>
          <dgm:chMax val="1"/>
          <dgm:dir/>
          <dgm:resizeHandles val="exact"/>
        </dgm:presLayoutVars>
      </dgm:prSet>
      <dgm:spPr/>
      <dgm:t>
        <a:bodyPr/>
        <a:lstStyle/>
        <a:p>
          <a:endParaRPr lang="en-GB"/>
        </a:p>
      </dgm:t>
    </dgm:pt>
    <dgm:pt modelId="{71E5F663-D4DD-456B-A5F8-3280F1454E68}" type="pres">
      <dgm:prSet presAssocID="{B1C95EBC-74EC-4734-8999-DD85D4C57ADA}" presName="diamond" presStyleLbl="bgShp" presStyleIdx="0" presStyleCnt="1"/>
      <dgm:spPr/>
    </dgm:pt>
    <dgm:pt modelId="{D9E53C8D-4492-417E-ADF1-93697BD9EB27}" type="pres">
      <dgm:prSet presAssocID="{B1C95EBC-74EC-4734-8999-DD85D4C57ADA}" presName="quad1" presStyleLbl="node1" presStyleIdx="0" presStyleCnt="4">
        <dgm:presLayoutVars>
          <dgm:chMax val="0"/>
          <dgm:chPref val="0"/>
          <dgm:bulletEnabled val="1"/>
        </dgm:presLayoutVars>
      </dgm:prSet>
      <dgm:spPr/>
      <dgm:t>
        <a:bodyPr/>
        <a:lstStyle/>
        <a:p>
          <a:endParaRPr lang="en-GB"/>
        </a:p>
      </dgm:t>
    </dgm:pt>
    <dgm:pt modelId="{6CB88F5C-2C29-4B83-90A7-A3789FB35C43}" type="pres">
      <dgm:prSet presAssocID="{B1C95EBC-74EC-4734-8999-DD85D4C57ADA}" presName="quad2" presStyleLbl="node1" presStyleIdx="1" presStyleCnt="4">
        <dgm:presLayoutVars>
          <dgm:chMax val="0"/>
          <dgm:chPref val="0"/>
          <dgm:bulletEnabled val="1"/>
        </dgm:presLayoutVars>
      </dgm:prSet>
      <dgm:spPr/>
      <dgm:t>
        <a:bodyPr/>
        <a:lstStyle/>
        <a:p>
          <a:endParaRPr lang="en-GB"/>
        </a:p>
      </dgm:t>
    </dgm:pt>
    <dgm:pt modelId="{0786BF98-83F8-4AE6-9D9B-B20CB32A6AA6}" type="pres">
      <dgm:prSet presAssocID="{B1C95EBC-74EC-4734-8999-DD85D4C57ADA}" presName="quad3" presStyleLbl="node1" presStyleIdx="2" presStyleCnt="4">
        <dgm:presLayoutVars>
          <dgm:chMax val="0"/>
          <dgm:chPref val="0"/>
          <dgm:bulletEnabled val="1"/>
        </dgm:presLayoutVars>
      </dgm:prSet>
      <dgm:spPr/>
      <dgm:t>
        <a:bodyPr/>
        <a:lstStyle/>
        <a:p>
          <a:endParaRPr lang="en-GB"/>
        </a:p>
      </dgm:t>
    </dgm:pt>
    <dgm:pt modelId="{02D0D95F-CAB5-425C-8D0C-F2E2C028400C}" type="pres">
      <dgm:prSet presAssocID="{B1C95EBC-74EC-4734-8999-DD85D4C57ADA}" presName="quad4" presStyleLbl="node1" presStyleIdx="3" presStyleCnt="4">
        <dgm:presLayoutVars>
          <dgm:chMax val="0"/>
          <dgm:chPref val="0"/>
          <dgm:bulletEnabled val="1"/>
        </dgm:presLayoutVars>
      </dgm:prSet>
      <dgm:spPr/>
      <dgm:t>
        <a:bodyPr/>
        <a:lstStyle/>
        <a:p>
          <a:endParaRPr lang="en-GB"/>
        </a:p>
      </dgm:t>
    </dgm:pt>
  </dgm:ptLst>
  <dgm:cxnLst>
    <dgm:cxn modelId="{B32AE9D0-4305-4A97-8310-7FBA3D094F84}" type="presOf" srcId="{4619806B-5ACA-4342-8780-B16D59D21340}" destId="{D9E53C8D-4492-417E-ADF1-93697BD9EB27}" srcOrd="0" destOrd="0" presId="urn:microsoft.com/office/officeart/2005/8/layout/matrix3"/>
    <dgm:cxn modelId="{0336EC3E-0C2B-482C-BCC3-DB91CC4A1B04}" srcId="{B1C95EBC-74EC-4734-8999-DD85D4C57ADA}" destId="{720437D6-428D-44F6-9A32-31BA5FC008DD}" srcOrd="3" destOrd="0" parTransId="{F2BE589D-D632-4C16-A847-5AA1B8728A5A}" sibTransId="{017520B3-C22A-49DB-82EF-6650778486FB}"/>
    <dgm:cxn modelId="{965632E5-06AA-4A3C-8797-CE4E4C0ADDA9}" srcId="{B1C95EBC-74EC-4734-8999-DD85D4C57ADA}" destId="{401A293E-C110-45F4-8C93-4E4E301D6434}" srcOrd="1" destOrd="0" parTransId="{9F7230C5-F655-4391-A623-3231156A011C}" sibTransId="{3E2D554C-EF0D-4D66-AC75-4E91564D3637}"/>
    <dgm:cxn modelId="{95C11A0A-606A-46A6-B532-5132C21123AD}" type="presOf" srcId="{B1C95EBC-74EC-4734-8999-DD85D4C57ADA}" destId="{24C683C8-E958-44FF-AB5D-187E32189753}" srcOrd="0" destOrd="0" presId="urn:microsoft.com/office/officeart/2005/8/layout/matrix3"/>
    <dgm:cxn modelId="{C4990D82-DF1C-41A5-9828-20CC005C24A7}" type="presOf" srcId="{401A293E-C110-45F4-8C93-4E4E301D6434}" destId="{6CB88F5C-2C29-4B83-90A7-A3789FB35C43}" srcOrd="0" destOrd="0" presId="urn:microsoft.com/office/officeart/2005/8/layout/matrix3"/>
    <dgm:cxn modelId="{14D629F8-03D8-4278-A776-E0E512D6F66F}" type="presOf" srcId="{720437D6-428D-44F6-9A32-31BA5FC008DD}" destId="{02D0D95F-CAB5-425C-8D0C-F2E2C028400C}" srcOrd="0" destOrd="0" presId="urn:microsoft.com/office/officeart/2005/8/layout/matrix3"/>
    <dgm:cxn modelId="{F01C1CCF-ACB2-46DF-8B95-D3C592FFCDB1}" srcId="{B1C95EBC-74EC-4734-8999-DD85D4C57ADA}" destId="{EC124686-A8EB-4DF0-B9C2-D618D76D9301}" srcOrd="2" destOrd="0" parTransId="{29BF1D70-01E0-407F-83F0-832C1A67CE5D}" sibTransId="{C3C54BEE-AFC3-4070-8A1E-A46D63E33599}"/>
    <dgm:cxn modelId="{E885F1E5-13C7-415C-8DBA-0714A5C5C35D}" srcId="{B1C95EBC-74EC-4734-8999-DD85D4C57ADA}" destId="{4619806B-5ACA-4342-8780-B16D59D21340}" srcOrd="0" destOrd="0" parTransId="{ACB64275-4BA9-446E-9DF5-E33FEC896FC2}" sibTransId="{2FA8D11F-221C-436B-B1CC-AE718F6689B5}"/>
    <dgm:cxn modelId="{6CBCC0C5-398F-43AA-A5FA-281C2A5E31C6}" type="presOf" srcId="{EC124686-A8EB-4DF0-B9C2-D618D76D9301}" destId="{0786BF98-83F8-4AE6-9D9B-B20CB32A6AA6}" srcOrd="0" destOrd="0" presId="urn:microsoft.com/office/officeart/2005/8/layout/matrix3"/>
    <dgm:cxn modelId="{F6FE06C1-7143-4A78-90DE-3F50519EC8EE}" type="presParOf" srcId="{24C683C8-E958-44FF-AB5D-187E32189753}" destId="{71E5F663-D4DD-456B-A5F8-3280F1454E68}" srcOrd="0" destOrd="0" presId="urn:microsoft.com/office/officeart/2005/8/layout/matrix3"/>
    <dgm:cxn modelId="{5F50C89D-F364-473F-8F60-EEE4680F7950}" type="presParOf" srcId="{24C683C8-E958-44FF-AB5D-187E32189753}" destId="{D9E53C8D-4492-417E-ADF1-93697BD9EB27}" srcOrd="1" destOrd="0" presId="urn:microsoft.com/office/officeart/2005/8/layout/matrix3"/>
    <dgm:cxn modelId="{406CAEC5-BCC5-4D15-8DB5-CD58942395DA}" type="presParOf" srcId="{24C683C8-E958-44FF-AB5D-187E32189753}" destId="{6CB88F5C-2C29-4B83-90A7-A3789FB35C43}" srcOrd="2" destOrd="0" presId="urn:microsoft.com/office/officeart/2005/8/layout/matrix3"/>
    <dgm:cxn modelId="{DE446F54-1F52-4748-A618-A85629F6BA59}" type="presParOf" srcId="{24C683C8-E958-44FF-AB5D-187E32189753}" destId="{0786BF98-83F8-4AE6-9D9B-B20CB32A6AA6}" srcOrd="3" destOrd="0" presId="urn:microsoft.com/office/officeart/2005/8/layout/matrix3"/>
    <dgm:cxn modelId="{D7D20F79-B379-4877-ACA4-412A7952ED68}" type="presParOf" srcId="{24C683C8-E958-44FF-AB5D-187E32189753}" destId="{02D0D95F-CAB5-425C-8D0C-F2E2C028400C}"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E15034-AB83-406A-8872-8C4D47420BED}" type="doc">
      <dgm:prSet loTypeId="urn:microsoft.com/office/officeart/2005/8/layout/default#2" loCatId="list" qsTypeId="urn:microsoft.com/office/officeart/2005/8/quickstyle/simple1" qsCatId="simple" csTypeId="urn:microsoft.com/office/officeart/2005/8/colors/accent1_2" csCatId="accent1" phldr="1"/>
      <dgm:spPr/>
      <dgm:t>
        <a:bodyPr/>
        <a:lstStyle/>
        <a:p>
          <a:endParaRPr lang="en-GB"/>
        </a:p>
      </dgm:t>
    </dgm:pt>
    <dgm:pt modelId="{7891F2A1-6AC7-464A-8C08-7968E851867B}">
      <dgm:prSet phldrT="[Text]"/>
      <dgm:spPr/>
      <dgm:t>
        <a:bodyPr/>
        <a:lstStyle/>
        <a:p>
          <a:pPr algn="ctr"/>
          <a:r>
            <a:rPr lang="en-GB" dirty="0" smtClean="0"/>
            <a:t>Service Contracts</a:t>
          </a:r>
          <a:endParaRPr lang="en-GB" dirty="0"/>
        </a:p>
      </dgm:t>
    </dgm:pt>
    <dgm:pt modelId="{6AE0032E-7FC1-42A7-808E-BCA93193EC0A}" type="parTrans" cxnId="{13E93AAD-91C3-414A-9FE4-1C39885C2E66}">
      <dgm:prSet/>
      <dgm:spPr/>
      <dgm:t>
        <a:bodyPr/>
        <a:lstStyle/>
        <a:p>
          <a:endParaRPr lang="en-GB"/>
        </a:p>
      </dgm:t>
    </dgm:pt>
    <dgm:pt modelId="{F55FD38F-F9E7-473A-B719-E9AE9DD95D4F}" type="sibTrans" cxnId="{13E93AAD-91C3-414A-9FE4-1C39885C2E66}">
      <dgm:prSet/>
      <dgm:spPr/>
      <dgm:t>
        <a:bodyPr/>
        <a:lstStyle/>
        <a:p>
          <a:endParaRPr lang="en-GB"/>
        </a:p>
      </dgm:t>
    </dgm:pt>
    <dgm:pt modelId="{52F440F6-9D6A-4097-9F3C-E3B6F72BE679}">
      <dgm:prSet phldrT="[Text]"/>
      <dgm:spPr/>
      <dgm:t>
        <a:bodyPr/>
        <a:lstStyle/>
        <a:p>
          <a:r>
            <a:rPr lang="en-GB" dirty="0" smtClean="0"/>
            <a:t>Management Contracts</a:t>
          </a:r>
          <a:endParaRPr lang="en-GB" dirty="0"/>
        </a:p>
      </dgm:t>
    </dgm:pt>
    <dgm:pt modelId="{5DF55930-A18F-4EB9-AB5D-CD337CD2F179}" type="parTrans" cxnId="{F33691B3-E050-492A-9A25-A87063DDDED7}">
      <dgm:prSet/>
      <dgm:spPr/>
      <dgm:t>
        <a:bodyPr/>
        <a:lstStyle/>
        <a:p>
          <a:endParaRPr lang="en-GB"/>
        </a:p>
      </dgm:t>
    </dgm:pt>
    <dgm:pt modelId="{B015D4AC-61FE-4E04-A677-765AF4FDA1A9}" type="sibTrans" cxnId="{F33691B3-E050-492A-9A25-A87063DDDED7}">
      <dgm:prSet/>
      <dgm:spPr/>
      <dgm:t>
        <a:bodyPr/>
        <a:lstStyle/>
        <a:p>
          <a:endParaRPr lang="en-GB"/>
        </a:p>
      </dgm:t>
    </dgm:pt>
    <dgm:pt modelId="{B20DB1CB-48AA-4CC6-BE41-0FDF63353A66}">
      <dgm:prSet phldrT="[Text]"/>
      <dgm:spPr/>
      <dgm:t>
        <a:bodyPr/>
        <a:lstStyle/>
        <a:p>
          <a:r>
            <a:rPr lang="en-GB" dirty="0" smtClean="0"/>
            <a:t>Lease Contracts</a:t>
          </a:r>
          <a:endParaRPr lang="en-GB" dirty="0"/>
        </a:p>
      </dgm:t>
    </dgm:pt>
    <dgm:pt modelId="{31616E05-AF97-4F31-907B-C308098EC70D}" type="parTrans" cxnId="{EC0DFAEA-B877-42BF-8AE8-EAC3F1AA3388}">
      <dgm:prSet/>
      <dgm:spPr/>
      <dgm:t>
        <a:bodyPr/>
        <a:lstStyle/>
        <a:p>
          <a:endParaRPr lang="en-GB"/>
        </a:p>
      </dgm:t>
    </dgm:pt>
    <dgm:pt modelId="{F782937D-EEEC-4516-9A4B-8CFB4CC9DFBC}" type="sibTrans" cxnId="{EC0DFAEA-B877-42BF-8AE8-EAC3F1AA3388}">
      <dgm:prSet/>
      <dgm:spPr/>
      <dgm:t>
        <a:bodyPr/>
        <a:lstStyle/>
        <a:p>
          <a:endParaRPr lang="en-GB"/>
        </a:p>
      </dgm:t>
    </dgm:pt>
    <dgm:pt modelId="{60D6E8D6-8C97-41E3-872A-AE9CDC32177F}">
      <dgm:prSet phldrT="[Text]"/>
      <dgm:spPr/>
      <dgm:t>
        <a:bodyPr/>
        <a:lstStyle/>
        <a:p>
          <a:r>
            <a:rPr lang="en-GB" dirty="0" smtClean="0"/>
            <a:t>BOO/ BOOT</a:t>
          </a:r>
          <a:endParaRPr lang="en-GB" dirty="0"/>
        </a:p>
      </dgm:t>
    </dgm:pt>
    <dgm:pt modelId="{A371D2A6-7316-48AC-9A36-6BEB9F366AA6}" type="parTrans" cxnId="{48D3179C-E4C2-4FD6-AA48-ACA49FD90D27}">
      <dgm:prSet/>
      <dgm:spPr/>
      <dgm:t>
        <a:bodyPr/>
        <a:lstStyle/>
        <a:p>
          <a:endParaRPr lang="en-GB"/>
        </a:p>
      </dgm:t>
    </dgm:pt>
    <dgm:pt modelId="{C9E3F27A-9ADD-4999-A66C-C03AC44332A7}" type="sibTrans" cxnId="{48D3179C-E4C2-4FD6-AA48-ACA49FD90D27}">
      <dgm:prSet/>
      <dgm:spPr/>
      <dgm:t>
        <a:bodyPr/>
        <a:lstStyle/>
        <a:p>
          <a:endParaRPr lang="en-GB"/>
        </a:p>
      </dgm:t>
    </dgm:pt>
    <dgm:pt modelId="{B0B1E459-3CE0-47E7-8736-6AB7D70DC382}">
      <dgm:prSet phldrT="[Text]"/>
      <dgm:spPr/>
      <dgm:t>
        <a:bodyPr/>
        <a:lstStyle/>
        <a:p>
          <a:r>
            <a:rPr lang="en-GB" dirty="0" smtClean="0"/>
            <a:t>Concessions</a:t>
          </a:r>
          <a:endParaRPr lang="en-GB" dirty="0"/>
        </a:p>
      </dgm:t>
    </dgm:pt>
    <dgm:pt modelId="{B72F2960-261F-4E05-AA64-72FF40DF6F10}" type="parTrans" cxnId="{697C5847-8210-4D81-9A7C-9E02CF22623D}">
      <dgm:prSet/>
      <dgm:spPr/>
      <dgm:t>
        <a:bodyPr/>
        <a:lstStyle/>
        <a:p>
          <a:endParaRPr lang="en-GB"/>
        </a:p>
      </dgm:t>
    </dgm:pt>
    <dgm:pt modelId="{2021AB4C-56BB-4813-9E2D-EA53B5E2CDA5}" type="sibTrans" cxnId="{697C5847-8210-4D81-9A7C-9E02CF22623D}">
      <dgm:prSet/>
      <dgm:spPr/>
      <dgm:t>
        <a:bodyPr/>
        <a:lstStyle/>
        <a:p>
          <a:endParaRPr lang="en-GB"/>
        </a:p>
      </dgm:t>
    </dgm:pt>
    <dgm:pt modelId="{9054DC2D-A2EA-41DC-9EB6-0AA6598F6394}">
      <dgm:prSet phldrT="[Text]"/>
      <dgm:spPr/>
      <dgm:t>
        <a:bodyPr/>
        <a:lstStyle/>
        <a:p>
          <a:r>
            <a:rPr lang="en-GB" dirty="0" smtClean="0"/>
            <a:t>Joint Ventures</a:t>
          </a:r>
          <a:endParaRPr lang="en-GB" dirty="0"/>
        </a:p>
      </dgm:t>
    </dgm:pt>
    <dgm:pt modelId="{987971F7-6DED-47A4-8E18-F6C28AB2C0BB}" type="parTrans" cxnId="{0B3BE061-55B9-4E39-BF74-EECA9709C44E}">
      <dgm:prSet/>
      <dgm:spPr/>
      <dgm:t>
        <a:bodyPr/>
        <a:lstStyle/>
        <a:p>
          <a:endParaRPr lang="en-GB"/>
        </a:p>
      </dgm:t>
    </dgm:pt>
    <dgm:pt modelId="{D742619E-66E4-4DA2-A746-57A2A2A9B351}" type="sibTrans" cxnId="{0B3BE061-55B9-4E39-BF74-EECA9709C44E}">
      <dgm:prSet/>
      <dgm:spPr/>
      <dgm:t>
        <a:bodyPr/>
        <a:lstStyle/>
        <a:p>
          <a:endParaRPr lang="en-GB"/>
        </a:p>
      </dgm:t>
    </dgm:pt>
    <dgm:pt modelId="{EBBB657D-41A0-4B0A-8AA5-003DB6BED878}" type="pres">
      <dgm:prSet presAssocID="{70E15034-AB83-406A-8872-8C4D47420BED}" presName="diagram" presStyleCnt="0">
        <dgm:presLayoutVars>
          <dgm:dir/>
          <dgm:resizeHandles val="exact"/>
        </dgm:presLayoutVars>
      </dgm:prSet>
      <dgm:spPr/>
      <dgm:t>
        <a:bodyPr/>
        <a:lstStyle/>
        <a:p>
          <a:endParaRPr lang="en-GB"/>
        </a:p>
      </dgm:t>
    </dgm:pt>
    <dgm:pt modelId="{08685758-0C9E-45E1-BB80-AE522709E864}" type="pres">
      <dgm:prSet presAssocID="{7891F2A1-6AC7-464A-8C08-7968E851867B}" presName="node" presStyleLbl="node1" presStyleIdx="0" presStyleCnt="6">
        <dgm:presLayoutVars>
          <dgm:bulletEnabled val="1"/>
        </dgm:presLayoutVars>
      </dgm:prSet>
      <dgm:spPr/>
      <dgm:t>
        <a:bodyPr/>
        <a:lstStyle/>
        <a:p>
          <a:endParaRPr lang="en-GB"/>
        </a:p>
      </dgm:t>
    </dgm:pt>
    <dgm:pt modelId="{F1A38E8E-3D1F-4E81-A771-0BE5E676DED0}" type="pres">
      <dgm:prSet presAssocID="{F55FD38F-F9E7-473A-B719-E9AE9DD95D4F}" presName="sibTrans" presStyleCnt="0"/>
      <dgm:spPr/>
    </dgm:pt>
    <dgm:pt modelId="{FFEE9C04-71FF-4CE9-8165-C71AB89541DB}" type="pres">
      <dgm:prSet presAssocID="{52F440F6-9D6A-4097-9F3C-E3B6F72BE679}" presName="node" presStyleLbl="node1" presStyleIdx="1" presStyleCnt="6">
        <dgm:presLayoutVars>
          <dgm:bulletEnabled val="1"/>
        </dgm:presLayoutVars>
      </dgm:prSet>
      <dgm:spPr/>
      <dgm:t>
        <a:bodyPr/>
        <a:lstStyle/>
        <a:p>
          <a:endParaRPr lang="en-GB"/>
        </a:p>
      </dgm:t>
    </dgm:pt>
    <dgm:pt modelId="{588AB993-3C68-413A-9C77-A33D3803AB03}" type="pres">
      <dgm:prSet presAssocID="{B015D4AC-61FE-4E04-A677-765AF4FDA1A9}" presName="sibTrans" presStyleCnt="0"/>
      <dgm:spPr/>
    </dgm:pt>
    <dgm:pt modelId="{B8D02D6E-8755-4928-8256-DF16CC78BEAF}" type="pres">
      <dgm:prSet presAssocID="{B20DB1CB-48AA-4CC6-BE41-0FDF63353A66}" presName="node" presStyleLbl="node1" presStyleIdx="2" presStyleCnt="6">
        <dgm:presLayoutVars>
          <dgm:bulletEnabled val="1"/>
        </dgm:presLayoutVars>
      </dgm:prSet>
      <dgm:spPr/>
      <dgm:t>
        <a:bodyPr/>
        <a:lstStyle/>
        <a:p>
          <a:endParaRPr lang="en-GB"/>
        </a:p>
      </dgm:t>
    </dgm:pt>
    <dgm:pt modelId="{E85FC7AD-DC7E-4DBA-8856-48FC4A4270FE}" type="pres">
      <dgm:prSet presAssocID="{F782937D-EEEC-4516-9A4B-8CFB4CC9DFBC}" presName="sibTrans" presStyleCnt="0"/>
      <dgm:spPr/>
    </dgm:pt>
    <dgm:pt modelId="{9E1346D9-549A-41E7-A57D-8DA22F2FCE91}" type="pres">
      <dgm:prSet presAssocID="{60D6E8D6-8C97-41E3-872A-AE9CDC32177F}" presName="node" presStyleLbl="node1" presStyleIdx="3" presStyleCnt="6">
        <dgm:presLayoutVars>
          <dgm:bulletEnabled val="1"/>
        </dgm:presLayoutVars>
      </dgm:prSet>
      <dgm:spPr/>
      <dgm:t>
        <a:bodyPr/>
        <a:lstStyle/>
        <a:p>
          <a:endParaRPr lang="en-GB"/>
        </a:p>
      </dgm:t>
    </dgm:pt>
    <dgm:pt modelId="{CB8FD548-A3E1-41E7-8F2D-7226E43FC50B}" type="pres">
      <dgm:prSet presAssocID="{C9E3F27A-9ADD-4999-A66C-C03AC44332A7}" presName="sibTrans" presStyleCnt="0"/>
      <dgm:spPr/>
    </dgm:pt>
    <dgm:pt modelId="{5B16C49F-E0DE-413E-87C0-1E63C1384DF8}" type="pres">
      <dgm:prSet presAssocID="{B0B1E459-3CE0-47E7-8736-6AB7D70DC382}" presName="node" presStyleLbl="node1" presStyleIdx="4" presStyleCnt="6">
        <dgm:presLayoutVars>
          <dgm:bulletEnabled val="1"/>
        </dgm:presLayoutVars>
      </dgm:prSet>
      <dgm:spPr/>
      <dgm:t>
        <a:bodyPr/>
        <a:lstStyle/>
        <a:p>
          <a:endParaRPr lang="en-GB"/>
        </a:p>
      </dgm:t>
    </dgm:pt>
    <dgm:pt modelId="{FFF132D0-24E4-4C2D-9F56-D5FBFB45DCA9}" type="pres">
      <dgm:prSet presAssocID="{2021AB4C-56BB-4813-9E2D-EA53B5E2CDA5}" presName="sibTrans" presStyleCnt="0"/>
      <dgm:spPr/>
    </dgm:pt>
    <dgm:pt modelId="{610086EB-87A9-46DD-9610-984BF40BB8FD}" type="pres">
      <dgm:prSet presAssocID="{9054DC2D-A2EA-41DC-9EB6-0AA6598F6394}" presName="node" presStyleLbl="node1" presStyleIdx="5" presStyleCnt="6">
        <dgm:presLayoutVars>
          <dgm:bulletEnabled val="1"/>
        </dgm:presLayoutVars>
      </dgm:prSet>
      <dgm:spPr/>
      <dgm:t>
        <a:bodyPr/>
        <a:lstStyle/>
        <a:p>
          <a:endParaRPr lang="en-GB"/>
        </a:p>
      </dgm:t>
    </dgm:pt>
  </dgm:ptLst>
  <dgm:cxnLst>
    <dgm:cxn modelId="{BCAF065D-E92F-44B3-B4C1-22656BA69FC5}" type="presOf" srcId="{9054DC2D-A2EA-41DC-9EB6-0AA6598F6394}" destId="{610086EB-87A9-46DD-9610-984BF40BB8FD}" srcOrd="0" destOrd="0" presId="urn:microsoft.com/office/officeart/2005/8/layout/default#2"/>
    <dgm:cxn modelId="{F33691B3-E050-492A-9A25-A87063DDDED7}" srcId="{70E15034-AB83-406A-8872-8C4D47420BED}" destId="{52F440F6-9D6A-4097-9F3C-E3B6F72BE679}" srcOrd="1" destOrd="0" parTransId="{5DF55930-A18F-4EB9-AB5D-CD337CD2F179}" sibTransId="{B015D4AC-61FE-4E04-A677-765AF4FDA1A9}"/>
    <dgm:cxn modelId="{697C5847-8210-4D81-9A7C-9E02CF22623D}" srcId="{70E15034-AB83-406A-8872-8C4D47420BED}" destId="{B0B1E459-3CE0-47E7-8736-6AB7D70DC382}" srcOrd="4" destOrd="0" parTransId="{B72F2960-261F-4E05-AA64-72FF40DF6F10}" sibTransId="{2021AB4C-56BB-4813-9E2D-EA53B5E2CDA5}"/>
    <dgm:cxn modelId="{0B3BE061-55B9-4E39-BF74-EECA9709C44E}" srcId="{70E15034-AB83-406A-8872-8C4D47420BED}" destId="{9054DC2D-A2EA-41DC-9EB6-0AA6598F6394}" srcOrd="5" destOrd="0" parTransId="{987971F7-6DED-47A4-8E18-F6C28AB2C0BB}" sibTransId="{D742619E-66E4-4DA2-A746-57A2A2A9B351}"/>
    <dgm:cxn modelId="{27054C40-1973-4DE9-B397-BF3544427FEA}" type="presOf" srcId="{7891F2A1-6AC7-464A-8C08-7968E851867B}" destId="{08685758-0C9E-45E1-BB80-AE522709E864}" srcOrd="0" destOrd="0" presId="urn:microsoft.com/office/officeart/2005/8/layout/default#2"/>
    <dgm:cxn modelId="{13E93AAD-91C3-414A-9FE4-1C39885C2E66}" srcId="{70E15034-AB83-406A-8872-8C4D47420BED}" destId="{7891F2A1-6AC7-464A-8C08-7968E851867B}" srcOrd="0" destOrd="0" parTransId="{6AE0032E-7FC1-42A7-808E-BCA93193EC0A}" sibTransId="{F55FD38F-F9E7-473A-B719-E9AE9DD95D4F}"/>
    <dgm:cxn modelId="{1A7426DF-F18A-4B79-9678-665349A52CF3}" type="presOf" srcId="{52F440F6-9D6A-4097-9F3C-E3B6F72BE679}" destId="{FFEE9C04-71FF-4CE9-8165-C71AB89541DB}" srcOrd="0" destOrd="0" presId="urn:microsoft.com/office/officeart/2005/8/layout/default#2"/>
    <dgm:cxn modelId="{2A837E99-E872-40CE-951A-2B14C5A6FCCD}" type="presOf" srcId="{B20DB1CB-48AA-4CC6-BE41-0FDF63353A66}" destId="{B8D02D6E-8755-4928-8256-DF16CC78BEAF}" srcOrd="0" destOrd="0" presId="urn:microsoft.com/office/officeart/2005/8/layout/default#2"/>
    <dgm:cxn modelId="{60DA4149-B910-4415-BC66-E67605275421}" type="presOf" srcId="{70E15034-AB83-406A-8872-8C4D47420BED}" destId="{EBBB657D-41A0-4B0A-8AA5-003DB6BED878}" srcOrd="0" destOrd="0" presId="urn:microsoft.com/office/officeart/2005/8/layout/default#2"/>
    <dgm:cxn modelId="{CB96B2DA-B15E-4713-B0F7-F5D14561C32E}" type="presOf" srcId="{B0B1E459-3CE0-47E7-8736-6AB7D70DC382}" destId="{5B16C49F-E0DE-413E-87C0-1E63C1384DF8}" srcOrd="0" destOrd="0" presId="urn:microsoft.com/office/officeart/2005/8/layout/default#2"/>
    <dgm:cxn modelId="{F5D9717F-3162-4F6E-ADBA-57924ACD1D8F}" type="presOf" srcId="{60D6E8D6-8C97-41E3-872A-AE9CDC32177F}" destId="{9E1346D9-549A-41E7-A57D-8DA22F2FCE91}" srcOrd="0" destOrd="0" presId="urn:microsoft.com/office/officeart/2005/8/layout/default#2"/>
    <dgm:cxn modelId="{48D3179C-E4C2-4FD6-AA48-ACA49FD90D27}" srcId="{70E15034-AB83-406A-8872-8C4D47420BED}" destId="{60D6E8D6-8C97-41E3-872A-AE9CDC32177F}" srcOrd="3" destOrd="0" parTransId="{A371D2A6-7316-48AC-9A36-6BEB9F366AA6}" sibTransId="{C9E3F27A-9ADD-4999-A66C-C03AC44332A7}"/>
    <dgm:cxn modelId="{EC0DFAEA-B877-42BF-8AE8-EAC3F1AA3388}" srcId="{70E15034-AB83-406A-8872-8C4D47420BED}" destId="{B20DB1CB-48AA-4CC6-BE41-0FDF63353A66}" srcOrd="2" destOrd="0" parTransId="{31616E05-AF97-4F31-907B-C308098EC70D}" sibTransId="{F782937D-EEEC-4516-9A4B-8CFB4CC9DFBC}"/>
    <dgm:cxn modelId="{1A768021-ACFF-4CD3-B769-B04D0925D7AC}" type="presParOf" srcId="{EBBB657D-41A0-4B0A-8AA5-003DB6BED878}" destId="{08685758-0C9E-45E1-BB80-AE522709E864}" srcOrd="0" destOrd="0" presId="urn:microsoft.com/office/officeart/2005/8/layout/default#2"/>
    <dgm:cxn modelId="{1F72D1F4-0D92-4F3C-A8DD-B4B1C9CD798F}" type="presParOf" srcId="{EBBB657D-41A0-4B0A-8AA5-003DB6BED878}" destId="{F1A38E8E-3D1F-4E81-A771-0BE5E676DED0}" srcOrd="1" destOrd="0" presId="urn:microsoft.com/office/officeart/2005/8/layout/default#2"/>
    <dgm:cxn modelId="{7D46F63F-7538-4819-90FE-8BA0C2900F17}" type="presParOf" srcId="{EBBB657D-41A0-4B0A-8AA5-003DB6BED878}" destId="{FFEE9C04-71FF-4CE9-8165-C71AB89541DB}" srcOrd="2" destOrd="0" presId="urn:microsoft.com/office/officeart/2005/8/layout/default#2"/>
    <dgm:cxn modelId="{09199425-E128-48BD-A896-DFAF1D744B1D}" type="presParOf" srcId="{EBBB657D-41A0-4B0A-8AA5-003DB6BED878}" destId="{588AB993-3C68-413A-9C77-A33D3803AB03}" srcOrd="3" destOrd="0" presId="urn:microsoft.com/office/officeart/2005/8/layout/default#2"/>
    <dgm:cxn modelId="{6B876CB2-DD4A-4854-BB39-D289225C68F9}" type="presParOf" srcId="{EBBB657D-41A0-4B0A-8AA5-003DB6BED878}" destId="{B8D02D6E-8755-4928-8256-DF16CC78BEAF}" srcOrd="4" destOrd="0" presId="urn:microsoft.com/office/officeart/2005/8/layout/default#2"/>
    <dgm:cxn modelId="{94E7727D-E815-4693-BC89-E63655A90F58}" type="presParOf" srcId="{EBBB657D-41A0-4B0A-8AA5-003DB6BED878}" destId="{E85FC7AD-DC7E-4DBA-8856-48FC4A4270FE}" srcOrd="5" destOrd="0" presId="urn:microsoft.com/office/officeart/2005/8/layout/default#2"/>
    <dgm:cxn modelId="{1A423D2D-B6CE-41B7-8948-E7AED63675FD}" type="presParOf" srcId="{EBBB657D-41A0-4B0A-8AA5-003DB6BED878}" destId="{9E1346D9-549A-41E7-A57D-8DA22F2FCE91}" srcOrd="6" destOrd="0" presId="urn:microsoft.com/office/officeart/2005/8/layout/default#2"/>
    <dgm:cxn modelId="{833ABAB6-CDA1-4C16-9D74-CA9A75BCD2C9}" type="presParOf" srcId="{EBBB657D-41A0-4B0A-8AA5-003DB6BED878}" destId="{CB8FD548-A3E1-41E7-8F2D-7226E43FC50B}" srcOrd="7" destOrd="0" presId="urn:microsoft.com/office/officeart/2005/8/layout/default#2"/>
    <dgm:cxn modelId="{47E154B6-31C6-48C8-A1CD-CC9D9AAB67CE}" type="presParOf" srcId="{EBBB657D-41A0-4B0A-8AA5-003DB6BED878}" destId="{5B16C49F-E0DE-413E-87C0-1E63C1384DF8}" srcOrd="8" destOrd="0" presId="urn:microsoft.com/office/officeart/2005/8/layout/default#2"/>
    <dgm:cxn modelId="{C9720039-C324-4233-8CC2-9A62AEBE752F}" type="presParOf" srcId="{EBBB657D-41A0-4B0A-8AA5-003DB6BED878}" destId="{FFF132D0-24E4-4C2D-9F56-D5FBFB45DCA9}" srcOrd="9" destOrd="0" presId="urn:microsoft.com/office/officeart/2005/8/layout/default#2"/>
    <dgm:cxn modelId="{0097607A-A86C-4C3F-BA30-2BE0A581B36D}" type="presParOf" srcId="{EBBB657D-41A0-4B0A-8AA5-003DB6BED878}" destId="{610086EB-87A9-46DD-9610-984BF40BB8FD}" srcOrd="10" destOrd="0" presId="urn:microsoft.com/office/officeart/2005/8/layout/defaul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5A3B7A-53D3-4A51-96D7-0C04F3C174D2}"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GB"/>
        </a:p>
      </dgm:t>
    </dgm:pt>
    <dgm:pt modelId="{FA779EEB-7C2A-4104-A9A6-4ACF32BB45C7}">
      <dgm:prSet phldrT="[Text]"/>
      <dgm:spPr/>
      <dgm:t>
        <a:bodyPr/>
        <a:lstStyle/>
        <a:p>
          <a:r>
            <a:rPr lang="en-GB" dirty="0" smtClean="0"/>
            <a:t>Power</a:t>
          </a:r>
          <a:endParaRPr lang="en-GB" dirty="0"/>
        </a:p>
      </dgm:t>
    </dgm:pt>
    <dgm:pt modelId="{F8E2EA30-5107-4C56-AC77-83AE1BA088D3}" type="parTrans" cxnId="{3155B65E-4F54-4313-B90B-BDEBAB351B0B}">
      <dgm:prSet/>
      <dgm:spPr/>
      <dgm:t>
        <a:bodyPr/>
        <a:lstStyle/>
        <a:p>
          <a:endParaRPr lang="en-GB"/>
        </a:p>
      </dgm:t>
    </dgm:pt>
    <dgm:pt modelId="{5FFF0BEC-DBB4-4018-95C9-AD9A45FF12A6}" type="sibTrans" cxnId="{3155B65E-4F54-4313-B90B-BDEBAB351B0B}">
      <dgm:prSet/>
      <dgm:spPr/>
      <dgm:t>
        <a:bodyPr/>
        <a:lstStyle/>
        <a:p>
          <a:endParaRPr lang="en-GB"/>
        </a:p>
      </dgm:t>
    </dgm:pt>
    <dgm:pt modelId="{46451180-CCFC-447B-962F-27A3A5295579}">
      <dgm:prSet phldrT="[Text]"/>
      <dgm:spPr/>
      <dgm:t>
        <a:bodyPr/>
        <a:lstStyle/>
        <a:p>
          <a:r>
            <a:rPr lang="en-GB" dirty="0" smtClean="0"/>
            <a:t>Water</a:t>
          </a:r>
          <a:endParaRPr lang="en-GB" dirty="0"/>
        </a:p>
      </dgm:t>
    </dgm:pt>
    <dgm:pt modelId="{45A94568-9B8F-4960-8DD7-52083786D4D3}" type="parTrans" cxnId="{B39A7FFE-A710-478D-B97E-0955CF1F57AA}">
      <dgm:prSet/>
      <dgm:spPr/>
      <dgm:t>
        <a:bodyPr/>
        <a:lstStyle/>
        <a:p>
          <a:endParaRPr lang="en-GB"/>
        </a:p>
      </dgm:t>
    </dgm:pt>
    <dgm:pt modelId="{177ABF94-7AA0-4402-A044-241807C43A7E}" type="sibTrans" cxnId="{B39A7FFE-A710-478D-B97E-0955CF1F57AA}">
      <dgm:prSet/>
      <dgm:spPr/>
      <dgm:t>
        <a:bodyPr/>
        <a:lstStyle/>
        <a:p>
          <a:endParaRPr lang="en-GB"/>
        </a:p>
      </dgm:t>
    </dgm:pt>
    <dgm:pt modelId="{6F1B57EF-E096-431B-AEB6-97EABED8D7B1}">
      <dgm:prSet phldrT="[Text]"/>
      <dgm:spPr/>
      <dgm:t>
        <a:bodyPr/>
        <a:lstStyle/>
        <a:p>
          <a:r>
            <a:rPr lang="en-GB" dirty="0" smtClean="0"/>
            <a:t>Hospitals</a:t>
          </a:r>
          <a:endParaRPr lang="en-GB" dirty="0"/>
        </a:p>
      </dgm:t>
    </dgm:pt>
    <dgm:pt modelId="{81085103-3D78-4BAA-9F75-3D898E9889EA}" type="parTrans" cxnId="{45380E55-E8C8-4714-8CE1-AA4A69323EBF}">
      <dgm:prSet/>
      <dgm:spPr/>
      <dgm:t>
        <a:bodyPr/>
        <a:lstStyle/>
        <a:p>
          <a:endParaRPr lang="en-GB"/>
        </a:p>
      </dgm:t>
    </dgm:pt>
    <dgm:pt modelId="{E604F3F2-30CE-48CA-918B-A9F29F87A48F}" type="sibTrans" cxnId="{45380E55-E8C8-4714-8CE1-AA4A69323EBF}">
      <dgm:prSet/>
      <dgm:spPr/>
      <dgm:t>
        <a:bodyPr/>
        <a:lstStyle/>
        <a:p>
          <a:endParaRPr lang="en-GB"/>
        </a:p>
      </dgm:t>
    </dgm:pt>
    <dgm:pt modelId="{7FED14FA-2D65-4A90-AC6B-F49AEF3C53DE}">
      <dgm:prSet phldrT="[Text]"/>
      <dgm:spPr/>
      <dgm:t>
        <a:bodyPr/>
        <a:lstStyle/>
        <a:p>
          <a:r>
            <a:rPr lang="en-GB" dirty="0" smtClean="0"/>
            <a:t>Schools</a:t>
          </a:r>
        </a:p>
        <a:p>
          <a:r>
            <a:rPr lang="en-GB" dirty="0" smtClean="0"/>
            <a:t>(Grants in Aid)</a:t>
          </a:r>
          <a:endParaRPr lang="en-GB" dirty="0"/>
        </a:p>
      </dgm:t>
    </dgm:pt>
    <dgm:pt modelId="{D9AD7323-C7F5-490B-A421-6405393C614E}" type="parTrans" cxnId="{DBA53567-B8EB-4047-8699-5B3D724F3FDA}">
      <dgm:prSet/>
      <dgm:spPr/>
      <dgm:t>
        <a:bodyPr/>
        <a:lstStyle/>
        <a:p>
          <a:endParaRPr lang="en-GB"/>
        </a:p>
      </dgm:t>
    </dgm:pt>
    <dgm:pt modelId="{C56115A2-78CE-4992-8DA1-E679AF2D07F6}" type="sibTrans" cxnId="{DBA53567-B8EB-4047-8699-5B3D724F3FDA}">
      <dgm:prSet/>
      <dgm:spPr/>
      <dgm:t>
        <a:bodyPr/>
        <a:lstStyle/>
        <a:p>
          <a:endParaRPr lang="en-GB"/>
        </a:p>
      </dgm:t>
    </dgm:pt>
    <dgm:pt modelId="{56583CA6-BD10-40AE-AF56-A5C37D1529D8}">
      <dgm:prSet phldrT="[Text]"/>
      <dgm:spPr/>
      <dgm:t>
        <a:bodyPr/>
        <a:lstStyle/>
        <a:p>
          <a:r>
            <a:rPr lang="en-GB" dirty="0" smtClean="0"/>
            <a:t>Stadiums</a:t>
          </a:r>
          <a:endParaRPr lang="en-GB" dirty="0"/>
        </a:p>
      </dgm:t>
    </dgm:pt>
    <dgm:pt modelId="{0453E5BF-15F6-40B3-ACA1-B3A954A57DE0}" type="parTrans" cxnId="{0CF23858-6DF6-4CE1-B673-E8A5173A2B6C}">
      <dgm:prSet/>
      <dgm:spPr/>
      <dgm:t>
        <a:bodyPr/>
        <a:lstStyle/>
        <a:p>
          <a:endParaRPr lang="en-GB"/>
        </a:p>
      </dgm:t>
    </dgm:pt>
    <dgm:pt modelId="{01CAC432-90B4-44D5-AFFA-E65EB7DD3A3C}" type="sibTrans" cxnId="{0CF23858-6DF6-4CE1-B673-E8A5173A2B6C}">
      <dgm:prSet/>
      <dgm:spPr/>
      <dgm:t>
        <a:bodyPr/>
        <a:lstStyle/>
        <a:p>
          <a:endParaRPr lang="en-GB"/>
        </a:p>
      </dgm:t>
    </dgm:pt>
    <dgm:pt modelId="{68967A9C-BE5B-49FE-A526-EB7AC11E15E5}">
      <dgm:prSet phldrT="[Text]"/>
      <dgm:spPr/>
      <dgm:t>
        <a:bodyPr/>
        <a:lstStyle/>
        <a:p>
          <a:r>
            <a:rPr lang="en-GB" dirty="0" smtClean="0"/>
            <a:t>Air ports</a:t>
          </a:r>
          <a:endParaRPr lang="en-GB" dirty="0"/>
        </a:p>
      </dgm:t>
    </dgm:pt>
    <dgm:pt modelId="{2EDA3400-6AA8-4042-BB58-438889627F79}" type="parTrans" cxnId="{C147FCA6-1C6C-441C-8FE1-B23040ABBA81}">
      <dgm:prSet/>
      <dgm:spPr/>
      <dgm:t>
        <a:bodyPr/>
        <a:lstStyle/>
        <a:p>
          <a:endParaRPr lang="en-GB"/>
        </a:p>
      </dgm:t>
    </dgm:pt>
    <dgm:pt modelId="{A94B9B79-DBE0-4AEA-A32C-1F728EE39042}" type="sibTrans" cxnId="{C147FCA6-1C6C-441C-8FE1-B23040ABBA81}">
      <dgm:prSet/>
      <dgm:spPr/>
      <dgm:t>
        <a:bodyPr/>
        <a:lstStyle/>
        <a:p>
          <a:endParaRPr lang="en-GB"/>
        </a:p>
      </dgm:t>
    </dgm:pt>
    <dgm:pt modelId="{63265ABA-A4CB-49A9-A1C9-D8EDA553ABBC}">
      <dgm:prSet phldrT="[Text]"/>
      <dgm:spPr/>
      <dgm:t>
        <a:bodyPr/>
        <a:lstStyle/>
        <a:p>
          <a:r>
            <a:rPr lang="en-GB" dirty="0" smtClean="0"/>
            <a:t>Roads</a:t>
          </a:r>
          <a:endParaRPr lang="en-GB" dirty="0"/>
        </a:p>
      </dgm:t>
    </dgm:pt>
    <dgm:pt modelId="{B1617DFF-CE7B-485D-AA66-1C8695CFFDFF}" type="parTrans" cxnId="{2ADBA526-A1E9-4E2F-A7DA-E2D9E60BCDCD}">
      <dgm:prSet/>
      <dgm:spPr/>
      <dgm:t>
        <a:bodyPr/>
        <a:lstStyle/>
        <a:p>
          <a:endParaRPr lang="en-GB"/>
        </a:p>
      </dgm:t>
    </dgm:pt>
    <dgm:pt modelId="{D982992D-6DBC-4E2F-A08A-E6CC32AE4168}" type="sibTrans" cxnId="{2ADBA526-A1E9-4E2F-A7DA-E2D9E60BCDCD}">
      <dgm:prSet/>
      <dgm:spPr/>
      <dgm:t>
        <a:bodyPr/>
        <a:lstStyle/>
        <a:p>
          <a:endParaRPr lang="en-GB"/>
        </a:p>
      </dgm:t>
    </dgm:pt>
    <dgm:pt modelId="{AFAFEFA9-8B88-4BFC-ADB5-AB5B59C400F6}">
      <dgm:prSet phldrT="[Text]"/>
      <dgm:spPr/>
      <dgm:t>
        <a:bodyPr/>
        <a:lstStyle/>
        <a:p>
          <a:r>
            <a:rPr lang="en-GB" dirty="0" smtClean="0"/>
            <a:t>Housing</a:t>
          </a:r>
          <a:endParaRPr lang="en-GB" dirty="0"/>
        </a:p>
      </dgm:t>
    </dgm:pt>
    <dgm:pt modelId="{21A7A96B-B18E-4886-BB9E-7B26BF0081E5}" type="parTrans" cxnId="{1D39FE90-3A9F-4DB5-A10E-CC01BD4D324F}">
      <dgm:prSet/>
      <dgm:spPr/>
      <dgm:t>
        <a:bodyPr/>
        <a:lstStyle/>
        <a:p>
          <a:endParaRPr lang="en-GB"/>
        </a:p>
      </dgm:t>
    </dgm:pt>
    <dgm:pt modelId="{06FD4882-7213-4C09-B15B-49A92987A9C1}" type="sibTrans" cxnId="{1D39FE90-3A9F-4DB5-A10E-CC01BD4D324F}">
      <dgm:prSet/>
      <dgm:spPr/>
      <dgm:t>
        <a:bodyPr/>
        <a:lstStyle/>
        <a:p>
          <a:endParaRPr lang="en-GB"/>
        </a:p>
      </dgm:t>
    </dgm:pt>
    <dgm:pt modelId="{6E015D38-6152-4DA0-AE21-7B0E68A4073C}">
      <dgm:prSet phldrT="[Text]"/>
      <dgm:spPr>
        <a:solidFill>
          <a:schemeClr val="accent3"/>
        </a:solidFill>
      </dgm:spPr>
      <dgm:t>
        <a:bodyPr/>
        <a:lstStyle/>
        <a:p>
          <a:r>
            <a:rPr lang="en-GB" dirty="0" smtClean="0">
              <a:solidFill>
                <a:schemeClr val="tx1"/>
              </a:solidFill>
            </a:rPr>
            <a:t>Information technology</a:t>
          </a:r>
          <a:endParaRPr lang="en-GB" dirty="0">
            <a:solidFill>
              <a:schemeClr val="tx1"/>
            </a:solidFill>
          </a:endParaRPr>
        </a:p>
      </dgm:t>
    </dgm:pt>
    <dgm:pt modelId="{6F0A741A-4FD1-4917-9849-0D99D78F6106}" type="parTrans" cxnId="{59EEBD31-546B-42FB-8EDA-5F09E1860631}">
      <dgm:prSet/>
      <dgm:spPr/>
      <dgm:t>
        <a:bodyPr/>
        <a:lstStyle/>
        <a:p>
          <a:endParaRPr lang="en-GB"/>
        </a:p>
      </dgm:t>
    </dgm:pt>
    <dgm:pt modelId="{11CF4ADE-2AD1-4F4A-BFDE-658282C16B9C}" type="sibTrans" cxnId="{59EEBD31-546B-42FB-8EDA-5F09E1860631}">
      <dgm:prSet/>
      <dgm:spPr/>
      <dgm:t>
        <a:bodyPr/>
        <a:lstStyle/>
        <a:p>
          <a:endParaRPr lang="en-GB"/>
        </a:p>
      </dgm:t>
    </dgm:pt>
    <dgm:pt modelId="{CE696D02-7CF3-41AA-A460-676ABA7A334E}">
      <dgm:prSet phldrT="[Text]"/>
      <dgm:spPr/>
      <dgm:t>
        <a:bodyPr/>
        <a:lstStyle/>
        <a:p>
          <a:r>
            <a:rPr lang="en-GB" dirty="0" smtClean="0"/>
            <a:t>Tourism</a:t>
          </a:r>
          <a:endParaRPr lang="en-GB" dirty="0"/>
        </a:p>
      </dgm:t>
    </dgm:pt>
    <dgm:pt modelId="{B7E14AAA-548F-424A-9190-66EC327CD1C5}" type="parTrans" cxnId="{4FB2C6C1-6986-4330-9DCE-72668CFDBDF9}">
      <dgm:prSet/>
      <dgm:spPr/>
      <dgm:t>
        <a:bodyPr/>
        <a:lstStyle/>
        <a:p>
          <a:endParaRPr lang="en-GB"/>
        </a:p>
      </dgm:t>
    </dgm:pt>
    <dgm:pt modelId="{3C928E32-C62D-4358-A264-ADA1364888EC}" type="sibTrans" cxnId="{4FB2C6C1-6986-4330-9DCE-72668CFDBDF9}">
      <dgm:prSet/>
      <dgm:spPr/>
      <dgm:t>
        <a:bodyPr/>
        <a:lstStyle/>
        <a:p>
          <a:endParaRPr lang="en-GB"/>
        </a:p>
      </dgm:t>
    </dgm:pt>
    <dgm:pt modelId="{053C1BE3-57CF-4D76-82DD-E95BBB84FFF1}">
      <dgm:prSet phldrT="[Text]"/>
      <dgm:spPr/>
      <dgm:t>
        <a:bodyPr/>
        <a:lstStyle/>
        <a:p>
          <a:r>
            <a:rPr lang="en-GB" dirty="0" smtClean="0"/>
            <a:t>Ports</a:t>
          </a:r>
          <a:endParaRPr lang="en-GB" dirty="0"/>
        </a:p>
      </dgm:t>
    </dgm:pt>
    <dgm:pt modelId="{93B0C9CB-7FED-4E52-8237-0D617DA9225C}" type="parTrans" cxnId="{51259889-BA71-4CD0-A95B-94DA1F41F986}">
      <dgm:prSet/>
      <dgm:spPr/>
      <dgm:t>
        <a:bodyPr/>
        <a:lstStyle/>
        <a:p>
          <a:endParaRPr lang="en-GB"/>
        </a:p>
      </dgm:t>
    </dgm:pt>
    <dgm:pt modelId="{8F623781-2602-4187-8181-7FC22CBD48CB}" type="sibTrans" cxnId="{51259889-BA71-4CD0-A95B-94DA1F41F986}">
      <dgm:prSet/>
      <dgm:spPr/>
      <dgm:t>
        <a:bodyPr/>
        <a:lstStyle/>
        <a:p>
          <a:endParaRPr lang="en-GB"/>
        </a:p>
      </dgm:t>
    </dgm:pt>
    <dgm:pt modelId="{1F2AE68D-A9A0-482B-A83F-4A6467B2B120}">
      <dgm:prSet phldrT="[Text]"/>
      <dgm:spPr>
        <a:solidFill>
          <a:schemeClr val="accent3"/>
        </a:solidFill>
      </dgm:spPr>
      <dgm:t>
        <a:bodyPr/>
        <a:lstStyle/>
        <a:p>
          <a:r>
            <a:rPr lang="en-GB" dirty="0" smtClean="0">
              <a:solidFill>
                <a:schemeClr val="tx1"/>
              </a:solidFill>
            </a:rPr>
            <a:t>Citizen interface</a:t>
          </a:r>
          <a:endParaRPr lang="en-GB" dirty="0">
            <a:solidFill>
              <a:schemeClr val="tx1"/>
            </a:solidFill>
          </a:endParaRPr>
        </a:p>
      </dgm:t>
    </dgm:pt>
    <dgm:pt modelId="{F57477C4-3B3F-459C-8A83-A03AB602A3C4}" type="parTrans" cxnId="{5477EA50-713A-45FD-9AB2-BA5BC8128A02}">
      <dgm:prSet/>
      <dgm:spPr/>
      <dgm:t>
        <a:bodyPr/>
        <a:lstStyle/>
        <a:p>
          <a:endParaRPr lang="en-GB"/>
        </a:p>
      </dgm:t>
    </dgm:pt>
    <dgm:pt modelId="{49D034A7-E785-46D7-8596-29AF1C75229D}" type="sibTrans" cxnId="{5477EA50-713A-45FD-9AB2-BA5BC8128A02}">
      <dgm:prSet/>
      <dgm:spPr/>
      <dgm:t>
        <a:bodyPr/>
        <a:lstStyle/>
        <a:p>
          <a:endParaRPr lang="en-GB"/>
        </a:p>
      </dgm:t>
    </dgm:pt>
    <dgm:pt modelId="{C538BF73-B3AA-46EF-8CF1-33E16C8CB410}" type="pres">
      <dgm:prSet presAssocID="{B35A3B7A-53D3-4A51-96D7-0C04F3C174D2}" presName="diagram" presStyleCnt="0">
        <dgm:presLayoutVars>
          <dgm:dir/>
          <dgm:resizeHandles val="exact"/>
        </dgm:presLayoutVars>
      </dgm:prSet>
      <dgm:spPr/>
      <dgm:t>
        <a:bodyPr/>
        <a:lstStyle/>
        <a:p>
          <a:endParaRPr lang="en-GB"/>
        </a:p>
      </dgm:t>
    </dgm:pt>
    <dgm:pt modelId="{BBA66EE1-2C3E-48A5-8F7F-AE4387868FDC}" type="pres">
      <dgm:prSet presAssocID="{FA779EEB-7C2A-4104-A9A6-4ACF32BB45C7}" presName="node" presStyleLbl="node1" presStyleIdx="0" presStyleCnt="12">
        <dgm:presLayoutVars>
          <dgm:bulletEnabled val="1"/>
        </dgm:presLayoutVars>
      </dgm:prSet>
      <dgm:spPr/>
      <dgm:t>
        <a:bodyPr/>
        <a:lstStyle/>
        <a:p>
          <a:endParaRPr lang="en-GB"/>
        </a:p>
      </dgm:t>
    </dgm:pt>
    <dgm:pt modelId="{40C7B351-8888-4A2F-98A9-2BFD6114FE09}" type="pres">
      <dgm:prSet presAssocID="{5FFF0BEC-DBB4-4018-95C9-AD9A45FF12A6}" presName="sibTrans" presStyleCnt="0"/>
      <dgm:spPr/>
    </dgm:pt>
    <dgm:pt modelId="{D78AF352-759B-4132-A2A8-693D90FF6EBB}" type="pres">
      <dgm:prSet presAssocID="{46451180-CCFC-447B-962F-27A3A5295579}" presName="node" presStyleLbl="node1" presStyleIdx="1" presStyleCnt="12" custLinFactNeighborX="397" custLinFactNeighborY="5487">
        <dgm:presLayoutVars>
          <dgm:bulletEnabled val="1"/>
        </dgm:presLayoutVars>
      </dgm:prSet>
      <dgm:spPr/>
      <dgm:t>
        <a:bodyPr/>
        <a:lstStyle/>
        <a:p>
          <a:endParaRPr lang="en-GB"/>
        </a:p>
      </dgm:t>
    </dgm:pt>
    <dgm:pt modelId="{5E57163B-827E-42B9-9ADF-088FF900A4D7}" type="pres">
      <dgm:prSet presAssocID="{177ABF94-7AA0-4402-A044-241807C43A7E}" presName="sibTrans" presStyleCnt="0"/>
      <dgm:spPr/>
    </dgm:pt>
    <dgm:pt modelId="{EE43330F-271A-4610-813F-1D8DC415CF11}" type="pres">
      <dgm:prSet presAssocID="{6F1B57EF-E096-431B-AEB6-97EABED8D7B1}" presName="node" presStyleLbl="node1" presStyleIdx="2" presStyleCnt="12">
        <dgm:presLayoutVars>
          <dgm:bulletEnabled val="1"/>
        </dgm:presLayoutVars>
      </dgm:prSet>
      <dgm:spPr/>
      <dgm:t>
        <a:bodyPr/>
        <a:lstStyle/>
        <a:p>
          <a:endParaRPr lang="en-GB"/>
        </a:p>
      </dgm:t>
    </dgm:pt>
    <dgm:pt modelId="{1202A7DE-D1E5-4A77-ADED-B3117C84AE31}" type="pres">
      <dgm:prSet presAssocID="{E604F3F2-30CE-48CA-918B-A9F29F87A48F}" presName="sibTrans" presStyleCnt="0"/>
      <dgm:spPr/>
    </dgm:pt>
    <dgm:pt modelId="{1C97A2B0-837B-41E0-84FA-9C5076AFD6FD}" type="pres">
      <dgm:prSet presAssocID="{7FED14FA-2D65-4A90-AC6B-F49AEF3C53DE}" presName="node" presStyleLbl="node1" presStyleIdx="3" presStyleCnt="12">
        <dgm:presLayoutVars>
          <dgm:bulletEnabled val="1"/>
        </dgm:presLayoutVars>
      </dgm:prSet>
      <dgm:spPr/>
      <dgm:t>
        <a:bodyPr/>
        <a:lstStyle/>
        <a:p>
          <a:endParaRPr lang="en-GB"/>
        </a:p>
      </dgm:t>
    </dgm:pt>
    <dgm:pt modelId="{69628432-9FEA-46B6-819D-913D810D32DF}" type="pres">
      <dgm:prSet presAssocID="{C56115A2-78CE-4992-8DA1-E679AF2D07F6}" presName="sibTrans" presStyleCnt="0"/>
      <dgm:spPr/>
    </dgm:pt>
    <dgm:pt modelId="{ACD264BD-EABC-4E16-AF19-FE3D72702559}" type="pres">
      <dgm:prSet presAssocID="{56583CA6-BD10-40AE-AF56-A5C37D1529D8}" presName="node" presStyleLbl="node1" presStyleIdx="4" presStyleCnt="12">
        <dgm:presLayoutVars>
          <dgm:bulletEnabled val="1"/>
        </dgm:presLayoutVars>
      </dgm:prSet>
      <dgm:spPr/>
      <dgm:t>
        <a:bodyPr/>
        <a:lstStyle/>
        <a:p>
          <a:endParaRPr lang="en-GB"/>
        </a:p>
      </dgm:t>
    </dgm:pt>
    <dgm:pt modelId="{D0D13FE1-A467-4E5C-B579-F4A093CA6CCC}" type="pres">
      <dgm:prSet presAssocID="{01CAC432-90B4-44D5-AFFA-E65EB7DD3A3C}" presName="sibTrans" presStyleCnt="0"/>
      <dgm:spPr/>
    </dgm:pt>
    <dgm:pt modelId="{59E4EF3D-94F6-4D75-9D04-C77D1EF82DFC}" type="pres">
      <dgm:prSet presAssocID="{68967A9C-BE5B-49FE-A526-EB7AC11E15E5}" presName="node" presStyleLbl="node1" presStyleIdx="5" presStyleCnt="12">
        <dgm:presLayoutVars>
          <dgm:bulletEnabled val="1"/>
        </dgm:presLayoutVars>
      </dgm:prSet>
      <dgm:spPr/>
      <dgm:t>
        <a:bodyPr/>
        <a:lstStyle/>
        <a:p>
          <a:endParaRPr lang="en-GB"/>
        </a:p>
      </dgm:t>
    </dgm:pt>
    <dgm:pt modelId="{BBF149CE-4339-42B2-A450-AD7AA12620DF}" type="pres">
      <dgm:prSet presAssocID="{A94B9B79-DBE0-4AEA-A32C-1F728EE39042}" presName="sibTrans" presStyleCnt="0"/>
      <dgm:spPr/>
    </dgm:pt>
    <dgm:pt modelId="{D210740E-4072-4F4E-9035-D083647BA8E8}" type="pres">
      <dgm:prSet presAssocID="{63265ABA-A4CB-49A9-A1C9-D8EDA553ABBC}" presName="node" presStyleLbl="node1" presStyleIdx="6" presStyleCnt="12" custLinFactX="-100000" custLinFactY="19077" custLinFactNeighborX="-116179" custLinFactNeighborY="100000">
        <dgm:presLayoutVars>
          <dgm:bulletEnabled val="1"/>
        </dgm:presLayoutVars>
      </dgm:prSet>
      <dgm:spPr/>
      <dgm:t>
        <a:bodyPr/>
        <a:lstStyle/>
        <a:p>
          <a:endParaRPr lang="en-GB"/>
        </a:p>
      </dgm:t>
    </dgm:pt>
    <dgm:pt modelId="{CCB83C00-4AC4-4CBD-8492-8D042BE279B9}" type="pres">
      <dgm:prSet presAssocID="{D982992D-6DBC-4E2F-A08A-E6CC32AE4168}" presName="sibTrans" presStyleCnt="0"/>
      <dgm:spPr/>
    </dgm:pt>
    <dgm:pt modelId="{7DEC2090-78B6-4D8A-9820-3F582DC888A1}" type="pres">
      <dgm:prSet presAssocID="{AFAFEFA9-8B88-4BFC-ADB5-AB5B59C400F6}" presName="node" presStyleLbl="node1" presStyleIdx="7" presStyleCnt="12">
        <dgm:presLayoutVars>
          <dgm:bulletEnabled val="1"/>
        </dgm:presLayoutVars>
      </dgm:prSet>
      <dgm:spPr/>
      <dgm:t>
        <a:bodyPr/>
        <a:lstStyle/>
        <a:p>
          <a:endParaRPr lang="en-GB"/>
        </a:p>
      </dgm:t>
    </dgm:pt>
    <dgm:pt modelId="{DB356A9E-9AE2-4836-8E57-2BA4B15A96C5}" type="pres">
      <dgm:prSet presAssocID="{06FD4882-7213-4C09-B15B-49A92987A9C1}" presName="sibTrans" presStyleCnt="0"/>
      <dgm:spPr/>
    </dgm:pt>
    <dgm:pt modelId="{DC72BF6A-8E21-4879-80C5-F3C22A6CEDB0}" type="pres">
      <dgm:prSet presAssocID="{6E015D38-6152-4DA0-AE21-7B0E68A4073C}" presName="node" presStyleLbl="node1" presStyleIdx="8" presStyleCnt="12" custLinFactX="100000" custLinFactY="-16007" custLinFactNeighborX="120921" custLinFactNeighborY="-100000">
        <dgm:presLayoutVars>
          <dgm:bulletEnabled val="1"/>
        </dgm:presLayoutVars>
      </dgm:prSet>
      <dgm:spPr/>
      <dgm:t>
        <a:bodyPr/>
        <a:lstStyle/>
        <a:p>
          <a:endParaRPr lang="en-GB"/>
        </a:p>
      </dgm:t>
    </dgm:pt>
    <dgm:pt modelId="{FFD34E92-2C9C-47B5-8255-C8968C6AE7B1}" type="pres">
      <dgm:prSet presAssocID="{11CF4ADE-2AD1-4F4A-BFDE-658282C16B9C}" presName="sibTrans" presStyleCnt="0"/>
      <dgm:spPr/>
    </dgm:pt>
    <dgm:pt modelId="{FD9733A8-A397-4CEF-95A6-4A9836DDE520}" type="pres">
      <dgm:prSet presAssocID="{CE696D02-7CF3-41AA-A460-676ABA7A334E}" presName="node" presStyleLbl="node1" presStyleIdx="9" presStyleCnt="12">
        <dgm:presLayoutVars>
          <dgm:bulletEnabled val="1"/>
        </dgm:presLayoutVars>
      </dgm:prSet>
      <dgm:spPr/>
      <dgm:t>
        <a:bodyPr/>
        <a:lstStyle/>
        <a:p>
          <a:endParaRPr lang="en-GB"/>
        </a:p>
      </dgm:t>
    </dgm:pt>
    <dgm:pt modelId="{C793F562-AF62-489A-8E73-5F3699180E64}" type="pres">
      <dgm:prSet presAssocID="{3C928E32-C62D-4358-A264-ADA1364888EC}" presName="sibTrans" presStyleCnt="0"/>
      <dgm:spPr/>
    </dgm:pt>
    <dgm:pt modelId="{BA38D67C-C89C-4A4F-AD48-32DC05E4A873}" type="pres">
      <dgm:prSet presAssocID="{053C1BE3-57CF-4D76-82DD-E95BBB84FFF1}" presName="node" presStyleLbl="node1" presStyleIdx="10" presStyleCnt="12">
        <dgm:presLayoutVars>
          <dgm:bulletEnabled val="1"/>
        </dgm:presLayoutVars>
      </dgm:prSet>
      <dgm:spPr/>
      <dgm:t>
        <a:bodyPr/>
        <a:lstStyle/>
        <a:p>
          <a:endParaRPr lang="en-GB"/>
        </a:p>
      </dgm:t>
    </dgm:pt>
    <dgm:pt modelId="{4A806B1D-95FF-499B-ABD7-06FAAD70E61E}" type="pres">
      <dgm:prSet presAssocID="{8F623781-2602-4187-8181-7FC22CBD48CB}" presName="sibTrans" presStyleCnt="0"/>
      <dgm:spPr/>
    </dgm:pt>
    <dgm:pt modelId="{9A5692FD-F911-4112-A95D-2BF791B4D408}" type="pres">
      <dgm:prSet presAssocID="{1F2AE68D-A9A0-482B-A83F-4A6467B2B120}" presName="node" presStyleLbl="node1" presStyleIdx="11" presStyleCnt="12">
        <dgm:presLayoutVars>
          <dgm:bulletEnabled val="1"/>
        </dgm:presLayoutVars>
      </dgm:prSet>
      <dgm:spPr/>
      <dgm:t>
        <a:bodyPr/>
        <a:lstStyle/>
        <a:p>
          <a:endParaRPr lang="en-GB"/>
        </a:p>
      </dgm:t>
    </dgm:pt>
  </dgm:ptLst>
  <dgm:cxnLst>
    <dgm:cxn modelId="{45380E55-E8C8-4714-8CE1-AA4A69323EBF}" srcId="{B35A3B7A-53D3-4A51-96D7-0C04F3C174D2}" destId="{6F1B57EF-E096-431B-AEB6-97EABED8D7B1}" srcOrd="2" destOrd="0" parTransId="{81085103-3D78-4BAA-9F75-3D898E9889EA}" sibTransId="{E604F3F2-30CE-48CA-918B-A9F29F87A48F}"/>
    <dgm:cxn modelId="{C147FCA6-1C6C-441C-8FE1-B23040ABBA81}" srcId="{B35A3B7A-53D3-4A51-96D7-0C04F3C174D2}" destId="{68967A9C-BE5B-49FE-A526-EB7AC11E15E5}" srcOrd="5" destOrd="0" parTransId="{2EDA3400-6AA8-4042-BB58-438889627F79}" sibTransId="{A94B9B79-DBE0-4AEA-A32C-1F728EE39042}"/>
    <dgm:cxn modelId="{5477EA50-713A-45FD-9AB2-BA5BC8128A02}" srcId="{B35A3B7A-53D3-4A51-96D7-0C04F3C174D2}" destId="{1F2AE68D-A9A0-482B-A83F-4A6467B2B120}" srcOrd="11" destOrd="0" parTransId="{F57477C4-3B3F-459C-8A83-A03AB602A3C4}" sibTransId="{49D034A7-E785-46D7-8596-29AF1C75229D}"/>
    <dgm:cxn modelId="{3155B65E-4F54-4313-B90B-BDEBAB351B0B}" srcId="{B35A3B7A-53D3-4A51-96D7-0C04F3C174D2}" destId="{FA779EEB-7C2A-4104-A9A6-4ACF32BB45C7}" srcOrd="0" destOrd="0" parTransId="{F8E2EA30-5107-4C56-AC77-83AE1BA088D3}" sibTransId="{5FFF0BEC-DBB4-4018-95C9-AD9A45FF12A6}"/>
    <dgm:cxn modelId="{1E2188ED-5FDD-48AE-BB24-46CEF85CAD34}" type="presOf" srcId="{FA779EEB-7C2A-4104-A9A6-4ACF32BB45C7}" destId="{BBA66EE1-2C3E-48A5-8F7F-AE4387868FDC}" srcOrd="0" destOrd="0" presId="urn:microsoft.com/office/officeart/2005/8/layout/default#1"/>
    <dgm:cxn modelId="{079F1FAA-3E68-493D-989A-CC286A9E6438}" type="presOf" srcId="{7FED14FA-2D65-4A90-AC6B-F49AEF3C53DE}" destId="{1C97A2B0-837B-41E0-84FA-9C5076AFD6FD}" srcOrd="0" destOrd="0" presId="urn:microsoft.com/office/officeart/2005/8/layout/default#1"/>
    <dgm:cxn modelId="{51259889-BA71-4CD0-A95B-94DA1F41F986}" srcId="{B35A3B7A-53D3-4A51-96D7-0C04F3C174D2}" destId="{053C1BE3-57CF-4D76-82DD-E95BBB84FFF1}" srcOrd="10" destOrd="0" parTransId="{93B0C9CB-7FED-4E52-8237-0D617DA9225C}" sibTransId="{8F623781-2602-4187-8181-7FC22CBD48CB}"/>
    <dgm:cxn modelId="{EB42E47C-2653-4840-B61C-25A36A42A2A6}" type="presOf" srcId="{68967A9C-BE5B-49FE-A526-EB7AC11E15E5}" destId="{59E4EF3D-94F6-4D75-9D04-C77D1EF82DFC}" srcOrd="0" destOrd="0" presId="urn:microsoft.com/office/officeart/2005/8/layout/default#1"/>
    <dgm:cxn modelId="{DBA53567-B8EB-4047-8699-5B3D724F3FDA}" srcId="{B35A3B7A-53D3-4A51-96D7-0C04F3C174D2}" destId="{7FED14FA-2D65-4A90-AC6B-F49AEF3C53DE}" srcOrd="3" destOrd="0" parTransId="{D9AD7323-C7F5-490B-A421-6405393C614E}" sibTransId="{C56115A2-78CE-4992-8DA1-E679AF2D07F6}"/>
    <dgm:cxn modelId="{5AD41DD0-5954-4B21-AAEA-A99174F1D8A7}" type="presOf" srcId="{AFAFEFA9-8B88-4BFC-ADB5-AB5B59C400F6}" destId="{7DEC2090-78B6-4D8A-9820-3F582DC888A1}" srcOrd="0" destOrd="0" presId="urn:microsoft.com/office/officeart/2005/8/layout/default#1"/>
    <dgm:cxn modelId="{F2573E94-4592-4814-B498-B0D3CB968F58}" type="presOf" srcId="{053C1BE3-57CF-4D76-82DD-E95BBB84FFF1}" destId="{BA38D67C-C89C-4A4F-AD48-32DC05E4A873}" srcOrd="0" destOrd="0" presId="urn:microsoft.com/office/officeart/2005/8/layout/default#1"/>
    <dgm:cxn modelId="{88E8F829-81A9-463E-870B-3083BFFC0AEA}" type="presOf" srcId="{B35A3B7A-53D3-4A51-96D7-0C04F3C174D2}" destId="{C538BF73-B3AA-46EF-8CF1-33E16C8CB410}" srcOrd="0" destOrd="0" presId="urn:microsoft.com/office/officeart/2005/8/layout/default#1"/>
    <dgm:cxn modelId="{00DC536B-63AE-4A29-A39C-6245DB295964}" type="presOf" srcId="{1F2AE68D-A9A0-482B-A83F-4A6467B2B120}" destId="{9A5692FD-F911-4112-A95D-2BF791B4D408}" srcOrd="0" destOrd="0" presId="urn:microsoft.com/office/officeart/2005/8/layout/default#1"/>
    <dgm:cxn modelId="{59EEBD31-546B-42FB-8EDA-5F09E1860631}" srcId="{B35A3B7A-53D3-4A51-96D7-0C04F3C174D2}" destId="{6E015D38-6152-4DA0-AE21-7B0E68A4073C}" srcOrd="8" destOrd="0" parTransId="{6F0A741A-4FD1-4917-9849-0D99D78F6106}" sibTransId="{11CF4ADE-2AD1-4F4A-BFDE-658282C16B9C}"/>
    <dgm:cxn modelId="{79C94D0E-83FF-4F75-90FF-4E9AAEC9258D}" type="presOf" srcId="{46451180-CCFC-447B-962F-27A3A5295579}" destId="{D78AF352-759B-4132-A2A8-693D90FF6EBB}" srcOrd="0" destOrd="0" presId="urn:microsoft.com/office/officeart/2005/8/layout/default#1"/>
    <dgm:cxn modelId="{933CBAE3-4068-4F3F-91ED-1D5A666F37CE}" type="presOf" srcId="{6F1B57EF-E096-431B-AEB6-97EABED8D7B1}" destId="{EE43330F-271A-4610-813F-1D8DC415CF11}" srcOrd="0" destOrd="0" presId="urn:microsoft.com/office/officeart/2005/8/layout/default#1"/>
    <dgm:cxn modelId="{B39A7FFE-A710-478D-B97E-0955CF1F57AA}" srcId="{B35A3B7A-53D3-4A51-96D7-0C04F3C174D2}" destId="{46451180-CCFC-447B-962F-27A3A5295579}" srcOrd="1" destOrd="0" parTransId="{45A94568-9B8F-4960-8DD7-52083786D4D3}" sibTransId="{177ABF94-7AA0-4402-A044-241807C43A7E}"/>
    <dgm:cxn modelId="{15D739D4-9797-4BE9-890C-6746EEBA6A29}" type="presOf" srcId="{56583CA6-BD10-40AE-AF56-A5C37D1529D8}" destId="{ACD264BD-EABC-4E16-AF19-FE3D72702559}" srcOrd="0" destOrd="0" presId="urn:microsoft.com/office/officeart/2005/8/layout/default#1"/>
    <dgm:cxn modelId="{2ADBA526-A1E9-4E2F-A7DA-E2D9E60BCDCD}" srcId="{B35A3B7A-53D3-4A51-96D7-0C04F3C174D2}" destId="{63265ABA-A4CB-49A9-A1C9-D8EDA553ABBC}" srcOrd="6" destOrd="0" parTransId="{B1617DFF-CE7B-485D-AA66-1C8695CFFDFF}" sibTransId="{D982992D-6DBC-4E2F-A08A-E6CC32AE4168}"/>
    <dgm:cxn modelId="{9C586D6C-EAA1-4B41-8E51-892534328351}" type="presOf" srcId="{63265ABA-A4CB-49A9-A1C9-D8EDA553ABBC}" destId="{D210740E-4072-4F4E-9035-D083647BA8E8}" srcOrd="0" destOrd="0" presId="urn:microsoft.com/office/officeart/2005/8/layout/default#1"/>
    <dgm:cxn modelId="{0CF23858-6DF6-4CE1-B673-E8A5173A2B6C}" srcId="{B35A3B7A-53D3-4A51-96D7-0C04F3C174D2}" destId="{56583CA6-BD10-40AE-AF56-A5C37D1529D8}" srcOrd="4" destOrd="0" parTransId="{0453E5BF-15F6-40B3-ACA1-B3A954A57DE0}" sibTransId="{01CAC432-90B4-44D5-AFFA-E65EB7DD3A3C}"/>
    <dgm:cxn modelId="{1D39FE90-3A9F-4DB5-A10E-CC01BD4D324F}" srcId="{B35A3B7A-53D3-4A51-96D7-0C04F3C174D2}" destId="{AFAFEFA9-8B88-4BFC-ADB5-AB5B59C400F6}" srcOrd="7" destOrd="0" parTransId="{21A7A96B-B18E-4886-BB9E-7B26BF0081E5}" sibTransId="{06FD4882-7213-4C09-B15B-49A92987A9C1}"/>
    <dgm:cxn modelId="{D5EAE6C8-906F-4C79-BEF7-B5D563043863}" type="presOf" srcId="{CE696D02-7CF3-41AA-A460-676ABA7A334E}" destId="{FD9733A8-A397-4CEF-95A6-4A9836DDE520}" srcOrd="0" destOrd="0" presId="urn:microsoft.com/office/officeart/2005/8/layout/default#1"/>
    <dgm:cxn modelId="{134BB39E-45A2-406C-928D-1623D1B798B9}" type="presOf" srcId="{6E015D38-6152-4DA0-AE21-7B0E68A4073C}" destId="{DC72BF6A-8E21-4879-80C5-F3C22A6CEDB0}" srcOrd="0" destOrd="0" presId="urn:microsoft.com/office/officeart/2005/8/layout/default#1"/>
    <dgm:cxn modelId="{4FB2C6C1-6986-4330-9DCE-72668CFDBDF9}" srcId="{B35A3B7A-53D3-4A51-96D7-0C04F3C174D2}" destId="{CE696D02-7CF3-41AA-A460-676ABA7A334E}" srcOrd="9" destOrd="0" parTransId="{B7E14AAA-548F-424A-9190-66EC327CD1C5}" sibTransId="{3C928E32-C62D-4358-A264-ADA1364888EC}"/>
    <dgm:cxn modelId="{E7F496B1-85BF-410D-8158-59625D63ABEB}" type="presParOf" srcId="{C538BF73-B3AA-46EF-8CF1-33E16C8CB410}" destId="{BBA66EE1-2C3E-48A5-8F7F-AE4387868FDC}" srcOrd="0" destOrd="0" presId="urn:microsoft.com/office/officeart/2005/8/layout/default#1"/>
    <dgm:cxn modelId="{F6B5915D-2E45-4605-853E-6EAC7FAF9C4F}" type="presParOf" srcId="{C538BF73-B3AA-46EF-8CF1-33E16C8CB410}" destId="{40C7B351-8888-4A2F-98A9-2BFD6114FE09}" srcOrd="1" destOrd="0" presId="urn:microsoft.com/office/officeart/2005/8/layout/default#1"/>
    <dgm:cxn modelId="{25F51B1D-E3BE-431B-904D-715B02104496}" type="presParOf" srcId="{C538BF73-B3AA-46EF-8CF1-33E16C8CB410}" destId="{D78AF352-759B-4132-A2A8-693D90FF6EBB}" srcOrd="2" destOrd="0" presId="urn:microsoft.com/office/officeart/2005/8/layout/default#1"/>
    <dgm:cxn modelId="{ACF163B7-C838-456B-8113-30A2026297A3}" type="presParOf" srcId="{C538BF73-B3AA-46EF-8CF1-33E16C8CB410}" destId="{5E57163B-827E-42B9-9ADF-088FF900A4D7}" srcOrd="3" destOrd="0" presId="urn:microsoft.com/office/officeart/2005/8/layout/default#1"/>
    <dgm:cxn modelId="{518D2F62-A1E7-44BD-B2A1-7D990977942D}" type="presParOf" srcId="{C538BF73-B3AA-46EF-8CF1-33E16C8CB410}" destId="{EE43330F-271A-4610-813F-1D8DC415CF11}" srcOrd="4" destOrd="0" presId="urn:microsoft.com/office/officeart/2005/8/layout/default#1"/>
    <dgm:cxn modelId="{E8EA1CE5-4F95-480B-9BF8-3078DC029F5E}" type="presParOf" srcId="{C538BF73-B3AA-46EF-8CF1-33E16C8CB410}" destId="{1202A7DE-D1E5-4A77-ADED-B3117C84AE31}" srcOrd="5" destOrd="0" presId="urn:microsoft.com/office/officeart/2005/8/layout/default#1"/>
    <dgm:cxn modelId="{9AB9E962-0BFE-45DE-90C4-705ECBA212C7}" type="presParOf" srcId="{C538BF73-B3AA-46EF-8CF1-33E16C8CB410}" destId="{1C97A2B0-837B-41E0-84FA-9C5076AFD6FD}" srcOrd="6" destOrd="0" presId="urn:microsoft.com/office/officeart/2005/8/layout/default#1"/>
    <dgm:cxn modelId="{0F9A0C2E-E0BF-44A1-99EB-426C0C0A07F0}" type="presParOf" srcId="{C538BF73-B3AA-46EF-8CF1-33E16C8CB410}" destId="{69628432-9FEA-46B6-819D-913D810D32DF}" srcOrd="7" destOrd="0" presId="urn:microsoft.com/office/officeart/2005/8/layout/default#1"/>
    <dgm:cxn modelId="{F2D2643F-2BD6-4317-8FDD-EB2A11824F6B}" type="presParOf" srcId="{C538BF73-B3AA-46EF-8CF1-33E16C8CB410}" destId="{ACD264BD-EABC-4E16-AF19-FE3D72702559}" srcOrd="8" destOrd="0" presId="urn:microsoft.com/office/officeart/2005/8/layout/default#1"/>
    <dgm:cxn modelId="{FD456E53-9F87-423A-9DE8-40954F246E45}" type="presParOf" srcId="{C538BF73-B3AA-46EF-8CF1-33E16C8CB410}" destId="{D0D13FE1-A467-4E5C-B579-F4A093CA6CCC}" srcOrd="9" destOrd="0" presId="urn:microsoft.com/office/officeart/2005/8/layout/default#1"/>
    <dgm:cxn modelId="{6590C219-4935-4986-8311-051AFE6FD3E3}" type="presParOf" srcId="{C538BF73-B3AA-46EF-8CF1-33E16C8CB410}" destId="{59E4EF3D-94F6-4D75-9D04-C77D1EF82DFC}" srcOrd="10" destOrd="0" presId="urn:microsoft.com/office/officeart/2005/8/layout/default#1"/>
    <dgm:cxn modelId="{75C0BC83-07FF-4746-B9E3-AA8D0DE59021}" type="presParOf" srcId="{C538BF73-B3AA-46EF-8CF1-33E16C8CB410}" destId="{BBF149CE-4339-42B2-A450-AD7AA12620DF}" srcOrd="11" destOrd="0" presId="urn:microsoft.com/office/officeart/2005/8/layout/default#1"/>
    <dgm:cxn modelId="{E50F0F11-68F4-4A92-B460-C3A489CBF32B}" type="presParOf" srcId="{C538BF73-B3AA-46EF-8CF1-33E16C8CB410}" destId="{D210740E-4072-4F4E-9035-D083647BA8E8}" srcOrd="12" destOrd="0" presId="urn:microsoft.com/office/officeart/2005/8/layout/default#1"/>
    <dgm:cxn modelId="{D3076A95-3C18-43B7-9490-1B333906665B}" type="presParOf" srcId="{C538BF73-B3AA-46EF-8CF1-33E16C8CB410}" destId="{CCB83C00-4AC4-4CBD-8492-8D042BE279B9}" srcOrd="13" destOrd="0" presId="urn:microsoft.com/office/officeart/2005/8/layout/default#1"/>
    <dgm:cxn modelId="{FC286338-1444-4E98-A2FC-8D64E176439E}" type="presParOf" srcId="{C538BF73-B3AA-46EF-8CF1-33E16C8CB410}" destId="{7DEC2090-78B6-4D8A-9820-3F582DC888A1}" srcOrd="14" destOrd="0" presId="urn:microsoft.com/office/officeart/2005/8/layout/default#1"/>
    <dgm:cxn modelId="{3E5ACD45-D62E-4603-8089-ECA2E5CFEE6F}" type="presParOf" srcId="{C538BF73-B3AA-46EF-8CF1-33E16C8CB410}" destId="{DB356A9E-9AE2-4836-8E57-2BA4B15A96C5}" srcOrd="15" destOrd="0" presId="urn:microsoft.com/office/officeart/2005/8/layout/default#1"/>
    <dgm:cxn modelId="{3E9ACCB3-AC32-4EF7-8C87-8797426FB8A4}" type="presParOf" srcId="{C538BF73-B3AA-46EF-8CF1-33E16C8CB410}" destId="{DC72BF6A-8E21-4879-80C5-F3C22A6CEDB0}" srcOrd="16" destOrd="0" presId="urn:microsoft.com/office/officeart/2005/8/layout/default#1"/>
    <dgm:cxn modelId="{6C50CD1E-AA8A-41EC-BF98-6BD8E7EBAA3F}" type="presParOf" srcId="{C538BF73-B3AA-46EF-8CF1-33E16C8CB410}" destId="{FFD34E92-2C9C-47B5-8255-C8968C6AE7B1}" srcOrd="17" destOrd="0" presId="urn:microsoft.com/office/officeart/2005/8/layout/default#1"/>
    <dgm:cxn modelId="{5618FCE0-7033-4F37-B2A6-4888EA6DD17C}" type="presParOf" srcId="{C538BF73-B3AA-46EF-8CF1-33E16C8CB410}" destId="{FD9733A8-A397-4CEF-95A6-4A9836DDE520}" srcOrd="18" destOrd="0" presId="urn:microsoft.com/office/officeart/2005/8/layout/default#1"/>
    <dgm:cxn modelId="{FC76B42C-EF1E-4B5D-8CEB-88F8F816E907}" type="presParOf" srcId="{C538BF73-B3AA-46EF-8CF1-33E16C8CB410}" destId="{C793F562-AF62-489A-8E73-5F3699180E64}" srcOrd="19" destOrd="0" presId="urn:microsoft.com/office/officeart/2005/8/layout/default#1"/>
    <dgm:cxn modelId="{34317729-D690-4EA2-B0AD-C9165EC0C8A0}" type="presParOf" srcId="{C538BF73-B3AA-46EF-8CF1-33E16C8CB410}" destId="{BA38D67C-C89C-4A4F-AD48-32DC05E4A873}" srcOrd="20" destOrd="0" presId="urn:microsoft.com/office/officeart/2005/8/layout/default#1"/>
    <dgm:cxn modelId="{49F306C3-A786-4D02-A5BF-15DF2CE930EC}" type="presParOf" srcId="{C538BF73-B3AA-46EF-8CF1-33E16C8CB410}" destId="{4A806B1D-95FF-499B-ABD7-06FAAD70E61E}" srcOrd="21" destOrd="0" presId="urn:microsoft.com/office/officeart/2005/8/layout/default#1"/>
    <dgm:cxn modelId="{7D9A0F38-6796-4F33-828E-6D7A9550D787}" type="presParOf" srcId="{C538BF73-B3AA-46EF-8CF1-33E16C8CB410}" destId="{9A5692FD-F911-4112-A95D-2BF791B4D408}" srcOrd="22"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8713D3-86E0-4248-BA5B-EAD5B6241C9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38D54176-9D3A-4E24-AC79-68FE20D3B1CE}">
      <dgm:prSet phldrT="[Text]" custT="1"/>
      <dgm:spPr/>
      <dgm:t>
        <a:bodyPr/>
        <a:lstStyle/>
        <a:p>
          <a:r>
            <a:rPr lang="en-GB" sz="2800" dirty="0" smtClean="0"/>
            <a:t>Infrastructure</a:t>
          </a:r>
          <a:endParaRPr lang="en-GB" sz="2800" dirty="0"/>
        </a:p>
      </dgm:t>
    </dgm:pt>
    <dgm:pt modelId="{33087902-469F-44A8-A7F0-65A2E8E8CE16}" type="parTrans" cxnId="{4D4A0F30-CD8C-4276-8FE1-94F560C2D2CD}">
      <dgm:prSet/>
      <dgm:spPr/>
      <dgm:t>
        <a:bodyPr/>
        <a:lstStyle/>
        <a:p>
          <a:endParaRPr lang="en-GB" sz="1400"/>
        </a:p>
      </dgm:t>
    </dgm:pt>
    <dgm:pt modelId="{C457F69D-2F97-4C0A-9205-0A223D940885}" type="sibTrans" cxnId="{4D4A0F30-CD8C-4276-8FE1-94F560C2D2CD}">
      <dgm:prSet/>
      <dgm:spPr/>
      <dgm:t>
        <a:bodyPr/>
        <a:lstStyle/>
        <a:p>
          <a:endParaRPr lang="en-GB" sz="1400"/>
        </a:p>
      </dgm:t>
    </dgm:pt>
    <dgm:pt modelId="{E4C8D569-7FB2-4B1C-8A8B-F4224837DD52}">
      <dgm:prSet phldrT="[Text]" custT="1"/>
      <dgm:spPr/>
      <dgm:t>
        <a:bodyPr/>
        <a:lstStyle/>
        <a:p>
          <a:r>
            <a:rPr lang="en-GB" sz="2000" dirty="0" smtClean="0"/>
            <a:t>Data centres</a:t>
          </a:r>
          <a:endParaRPr lang="en-GB" sz="2000" dirty="0"/>
        </a:p>
      </dgm:t>
    </dgm:pt>
    <dgm:pt modelId="{CAE73AAB-8EBD-4E09-9353-1AEF05923AF0}" type="parTrans" cxnId="{E7D5256E-A59E-45DA-83D7-5BC2C1B9EB76}">
      <dgm:prSet/>
      <dgm:spPr/>
      <dgm:t>
        <a:bodyPr/>
        <a:lstStyle/>
        <a:p>
          <a:endParaRPr lang="en-GB" sz="1400"/>
        </a:p>
      </dgm:t>
    </dgm:pt>
    <dgm:pt modelId="{DED904FF-20A1-4659-9740-B7D17030E0E5}" type="sibTrans" cxnId="{E7D5256E-A59E-45DA-83D7-5BC2C1B9EB76}">
      <dgm:prSet/>
      <dgm:spPr/>
      <dgm:t>
        <a:bodyPr/>
        <a:lstStyle/>
        <a:p>
          <a:endParaRPr lang="en-GB" sz="1400"/>
        </a:p>
      </dgm:t>
    </dgm:pt>
    <dgm:pt modelId="{05D6351E-7B9A-4E80-BE53-72B9510432F5}">
      <dgm:prSet phldrT="[Text]" custT="1"/>
      <dgm:spPr/>
      <dgm:t>
        <a:bodyPr/>
        <a:lstStyle/>
        <a:p>
          <a:r>
            <a:rPr lang="en-GB" sz="2000" dirty="0" smtClean="0"/>
            <a:t>Call centres…</a:t>
          </a:r>
          <a:endParaRPr lang="en-GB" sz="2000" dirty="0"/>
        </a:p>
      </dgm:t>
    </dgm:pt>
    <dgm:pt modelId="{75943BCB-F772-4418-85B8-9A661F4D7F15}" type="parTrans" cxnId="{2CCAB69F-5E3A-4834-9051-978FC07501CD}">
      <dgm:prSet/>
      <dgm:spPr/>
      <dgm:t>
        <a:bodyPr/>
        <a:lstStyle/>
        <a:p>
          <a:endParaRPr lang="en-GB" sz="1400"/>
        </a:p>
      </dgm:t>
    </dgm:pt>
    <dgm:pt modelId="{E56F54AD-81BC-496A-B1B0-21819D5F27E3}" type="sibTrans" cxnId="{2CCAB69F-5E3A-4834-9051-978FC07501CD}">
      <dgm:prSet/>
      <dgm:spPr/>
      <dgm:t>
        <a:bodyPr/>
        <a:lstStyle/>
        <a:p>
          <a:endParaRPr lang="en-GB" sz="1400"/>
        </a:p>
      </dgm:t>
    </dgm:pt>
    <dgm:pt modelId="{A57CCDB7-5D2E-461F-8944-9ADD908FC9A2}">
      <dgm:prSet phldrT="[Text]" custT="1"/>
      <dgm:spPr/>
      <dgm:t>
        <a:bodyPr/>
        <a:lstStyle/>
        <a:p>
          <a:r>
            <a:rPr lang="en-GB" sz="2800" dirty="0" smtClean="0"/>
            <a:t>G2C projects</a:t>
          </a:r>
          <a:endParaRPr lang="en-GB" sz="2800" dirty="0"/>
        </a:p>
      </dgm:t>
    </dgm:pt>
    <dgm:pt modelId="{488942B6-F523-42C9-B25C-63D8C523F720}" type="parTrans" cxnId="{7F6B2F9D-F196-4AC3-AC33-5087F68C784C}">
      <dgm:prSet/>
      <dgm:spPr/>
      <dgm:t>
        <a:bodyPr/>
        <a:lstStyle/>
        <a:p>
          <a:endParaRPr lang="en-GB" sz="1400"/>
        </a:p>
      </dgm:t>
    </dgm:pt>
    <dgm:pt modelId="{BDF3648D-3771-47DC-880C-19B883610C6B}" type="sibTrans" cxnId="{7F6B2F9D-F196-4AC3-AC33-5087F68C784C}">
      <dgm:prSet/>
      <dgm:spPr/>
      <dgm:t>
        <a:bodyPr/>
        <a:lstStyle/>
        <a:p>
          <a:endParaRPr lang="en-GB" sz="1400"/>
        </a:p>
      </dgm:t>
    </dgm:pt>
    <dgm:pt modelId="{D4FC38DF-2DF1-4A58-B1EC-7C468B3FCF1F}">
      <dgm:prSet phldrT="[Text]" custT="1"/>
      <dgm:spPr/>
      <dgm:t>
        <a:bodyPr/>
        <a:lstStyle/>
        <a:p>
          <a:r>
            <a:rPr lang="en-GB" sz="1800" dirty="0" smtClean="0"/>
            <a:t>Citizen service portals</a:t>
          </a:r>
          <a:endParaRPr lang="en-GB" sz="1800" dirty="0"/>
        </a:p>
      </dgm:t>
    </dgm:pt>
    <dgm:pt modelId="{E65D69A4-EAC7-4452-B98B-8A07BEEAABD2}" type="parTrans" cxnId="{D6E02A0B-9B21-41DB-99C3-7F6F567259BB}">
      <dgm:prSet/>
      <dgm:spPr/>
      <dgm:t>
        <a:bodyPr/>
        <a:lstStyle/>
        <a:p>
          <a:endParaRPr lang="en-GB" sz="1400"/>
        </a:p>
      </dgm:t>
    </dgm:pt>
    <dgm:pt modelId="{B08A3B14-B42A-4492-9356-95259324B869}" type="sibTrans" cxnId="{D6E02A0B-9B21-41DB-99C3-7F6F567259BB}">
      <dgm:prSet/>
      <dgm:spPr/>
      <dgm:t>
        <a:bodyPr/>
        <a:lstStyle/>
        <a:p>
          <a:endParaRPr lang="en-GB" sz="1400"/>
        </a:p>
      </dgm:t>
    </dgm:pt>
    <dgm:pt modelId="{D0B61DA2-1134-49E5-B070-9FD692891774}">
      <dgm:prSet phldrT="[Text]" custT="1"/>
      <dgm:spPr/>
      <dgm:t>
        <a:bodyPr/>
        <a:lstStyle/>
        <a:p>
          <a:r>
            <a:rPr lang="en-GB" sz="1800" dirty="0" smtClean="0"/>
            <a:t>Integrated service centres</a:t>
          </a:r>
          <a:endParaRPr lang="en-GB" sz="1800" dirty="0"/>
        </a:p>
      </dgm:t>
    </dgm:pt>
    <dgm:pt modelId="{356A75E3-B02A-4381-B57D-E8E689CEB83D}" type="parTrans" cxnId="{5E10A78A-255E-4627-80ED-AC68AA8A1E50}">
      <dgm:prSet/>
      <dgm:spPr/>
      <dgm:t>
        <a:bodyPr/>
        <a:lstStyle/>
        <a:p>
          <a:endParaRPr lang="en-GB" sz="1400"/>
        </a:p>
      </dgm:t>
    </dgm:pt>
    <dgm:pt modelId="{6AFA8FFF-6B9C-41EE-BA93-C1C527F1F9A2}" type="sibTrans" cxnId="{5E10A78A-255E-4627-80ED-AC68AA8A1E50}">
      <dgm:prSet/>
      <dgm:spPr/>
      <dgm:t>
        <a:bodyPr/>
        <a:lstStyle/>
        <a:p>
          <a:endParaRPr lang="en-GB" sz="1400"/>
        </a:p>
      </dgm:t>
    </dgm:pt>
    <dgm:pt modelId="{97932D14-D653-41FA-B6EB-E92677F6FECC}">
      <dgm:prSet phldrT="[Text]" custT="1"/>
      <dgm:spPr/>
      <dgm:t>
        <a:bodyPr/>
        <a:lstStyle/>
        <a:p>
          <a:r>
            <a:rPr lang="en-GB" sz="1800" dirty="0" smtClean="0"/>
            <a:t>Agency service centres</a:t>
          </a:r>
          <a:endParaRPr lang="en-GB" sz="1800" dirty="0"/>
        </a:p>
      </dgm:t>
    </dgm:pt>
    <dgm:pt modelId="{70CCC9B0-9C6A-4EB4-BFFA-A8FD4DC48761}" type="parTrans" cxnId="{D149F954-A913-4806-9E72-9A6A38D5C985}">
      <dgm:prSet/>
      <dgm:spPr/>
      <dgm:t>
        <a:bodyPr/>
        <a:lstStyle/>
        <a:p>
          <a:endParaRPr lang="en-GB" sz="1400"/>
        </a:p>
      </dgm:t>
    </dgm:pt>
    <dgm:pt modelId="{3CA53D69-D7A7-43B5-A6EE-FF686A1A810A}" type="sibTrans" cxnId="{D149F954-A913-4806-9E72-9A6A38D5C985}">
      <dgm:prSet/>
      <dgm:spPr/>
      <dgm:t>
        <a:bodyPr/>
        <a:lstStyle/>
        <a:p>
          <a:endParaRPr lang="en-GB" sz="1400"/>
        </a:p>
      </dgm:t>
    </dgm:pt>
    <dgm:pt modelId="{E5A29D36-665F-4BD7-B319-E8B509C2261B}">
      <dgm:prSet phldrT="[Text]" custT="1"/>
      <dgm:spPr/>
      <dgm:t>
        <a:bodyPr/>
        <a:lstStyle/>
        <a:p>
          <a:r>
            <a:rPr lang="en-GB" sz="2800" dirty="0" smtClean="0"/>
            <a:t>G2B Projects</a:t>
          </a:r>
          <a:endParaRPr lang="en-GB" sz="2800" dirty="0"/>
        </a:p>
      </dgm:t>
    </dgm:pt>
    <dgm:pt modelId="{E901419F-08CE-4D26-8F81-843190A91BFC}" type="parTrans" cxnId="{0B11FC5C-7568-4E66-971D-7E8C6864121A}">
      <dgm:prSet/>
      <dgm:spPr/>
      <dgm:t>
        <a:bodyPr/>
        <a:lstStyle/>
        <a:p>
          <a:endParaRPr lang="en-GB" sz="1400"/>
        </a:p>
      </dgm:t>
    </dgm:pt>
    <dgm:pt modelId="{F2F40361-6755-44FB-9163-2C1D084170A3}" type="sibTrans" cxnId="{0B11FC5C-7568-4E66-971D-7E8C6864121A}">
      <dgm:prSet/>
      <dgm:spPr/>
      <dgm:t>
        <a:bodyPr/>
        <a:lstStyle/>
        <a:p>
          <a:endParaRPr lang="en-GB" sz="1400"/>
        </a:p>
      </dgm:t>
    </dgm:pt>
    <dgm:pt modelId="{314F0B4F-E843-4A7F-A8DD-79EDFF537131}">
      <dgm:prSet phldrT="[Text]" custT="1"/>
      <dgm:spPr/>
      <dgm:t>
        <a:bodyPr/>
        <a:lstStyle/>
        <a:p>
          <a:r>
            <a:rPr lang="en-GB" sz="2000" dirty="0" smtClean="0"/>
            <a:t>e-procurement</a:t>
          </a:r>
          <a:endParaRPr lang="en-GB" sz="2000" dirty="0"/>
        </a:p>
      </dgm:t>
    </dgm:pt>
    <dgm:pt modelId="{67D6F67F-6B11-484C-9442-011EE687BA70}" type="parTrans" cxnId="{39ADCDC3-C9B3-4133-8AEB-C316F2E4420B}">
      <dgm:prSet/>
      <dgm:spPr/>
      <dgm:t>
        <a:bodyPr/>
        <a:lstStyle/>
        <a:p>
          <a:endParaRPr lang="en-GB" sz="1400"/>
        </a:p>
      </dgm:t>
    </dgm:pt>
    <dgm:pt modelId="{1827C204-7554-408A-AA0F-896D7B5F3FD9}" type="sibTrans" cxnId="{39ADCDC3-C9B3-4133-8AEB-C316F2E4420B}">
      <dgm:prSet/>
      <dgm:spPr/>
      <dgm:t>
        <a:bodyPr/>
        <a:lstStyle/>
        <a:p>
          <a:endParaRPr lang="en-GB" sz="1400"/>
        </a:p>
      </dgm:t>
    </dgm:pt>
    <dgm:pt modelId="{2B29AC6C-BDC5-4BF8-93E3-FBEE79DD879A}">
      <dgm:prSet phldrT="[Text]" custT="1"/>
      <dgm:spPr/>
      <dgm:t>
        <a:bodyPr/>
        <a:lstStyle/>
        <a:p>
          <a:r>
            <a:rPr lang="en-GB" sz="2000" dirty="0" smtClean="0"/>
            <a:t>G2B portal…</a:t>
          </a:r>
          <a:endParaRPr lang="en-GB" sz="2000" dirty="0"/>
        </a:p>
      </dgm:t>
    </dgm:pt>
    <dgm:pt modelId="{59F1E506-A64E-4382-AFB8-DA0860497D5F}" type="parTrans" cxnId="{3924DA9A-F006-430F-A933-393E091301F5}">
      <dgm:prSet/>
      <dgm:spPr/>
      <dgm:t>
        <a:bodyPr/>
        <a:lstStyle/>
        <a:p>
          <a:endParaRPr lang="en-GB" sz="1400"/>
        </a:p>
      </dgm:t>
    </dgm:pt>
    <dgm:pt modelId="{B2C6317B-B594-4866-833A-F724A0E5D6C5}" type="sibTrans" cxnId="{3924DA9A-F006-430F-A933-393E091301F5}">
      <dgm:prSet/>
      <dgm:spPr/>
      <dgm:t>
        <a:bodyPr/>
        <a:lstStyle/>
        <a:p>
          <a:endParaRPr lang="en-GB" sz="1400"/>
        </a:p>
      </dgm:t>
    </dgm:pt>
    <dgm:pt modelId="{3EAE415E-5A8E-4BB4-BA1C-34B720618B67}">
      <dgm:prSet phldrT="[Text]" custT="1"/>
      <dgm:spPr/>
      <dgm:t>
        <a:bodyPr/>
        <a:lstStyle/>
        <a:p>
          <a:r>
            <a:rPr lang="en-GB" sz="2000" dirty="0" smtClean="0"/>
            <a:t>Networks</a:t>
          </a:r>
          <a:endParaRPr lang="en-GB" sz="2000" dirty="0"/>
        </a:p>
      </dgm:t>
    </dgm:pt>
    <dgm:pt modelId="{ACC24DCB-DD13-4297-809B-44F9F2406B7A}" type="parTrans" cxnId="{E14E0175-4CC3-4622-9490-774A9919D106}">
      <dgm:prSet/>
      <dgm:spPr/>
      <dgm:t>
        <a:bodyPr/>
        <a:lstStyle/>
        <a:p>
          <a:endParaRPr lang="en-US" sz="1400"/>
        </a:p>
      </dgm:t>
    </dgm:pt>
    <dgm:pt modelId="{FDE7840C-F9FB-461C-8661-8A47D54FC305}" type="sibTrans" cxnId="{E14E0175-4CC3-4622-9490-774A9919D106}">
      <dgm:prSet/>
      <dgm:spPr/>
      <dgm:t>
        <a:bodyPr/>
        <a:lstStyle/>
        <a:p>
          <a:endParaRPr lang="en-US" sz="1400"/>
        </a:p>
      </dgm:t>
    </dgm:pt>
    <dgm:pt modelId="{1259D675-1225-450D-B135-F71C2C65E09C}">
      <dgm:prSet phldrT="[Text]" custT="1"/>
      <dgm:spPr/>
      <dgm:t>
        <a:bodyPr/>
        <a:lstStyle/>
        <a:p>
          <a:r>
            <a:rPr lang="en-GB" sz="2000" dirty="0" smtClean="0"/>
            <a:t>Shared service centres</a:t>
          </a:r>
          <a:endParaRPr lang="en-GB" sz="2000" dirty="0"/>
        </a:p>
      </dgm:t>
    </dgm:pt>
    <dgm:pt modelId="{FC047FBC-F7C4-45FF-AA4E-132E8A1C87BA}" type="parTrans" cxnId="{65AA4062-A4E1-4425-BD74-1E2C6355EC0B}">
      <dgm:prSet/>
      <dgm:spPr/>
      <dgm:t>
        <a:bodyPr/>
        <a:lstStyle/>
        <a:p>
          <a:endParaRPr lang="en-US" sz="1400"/>
        </a:p>
      </dgm:t>
    </dgm:pt>
    <dgm:pt modelId="{10114744-3018-4B34-A136-4CFCBA659DA2}" type="sibTrans" cxnId="{65AA4062-A4E1-4425-BD74-1E2C6355EC0B}">
      <dgm:prSet/>
      <dgm:spPr/>
      <dgm:t>
        <a:bodyPr/>
        <a:lstStyle/>
        <a:p>
          <a:endParaRPr lang="en-US" sz="1400"/>
        </a:p>
      </dgm:t>
    </dgm:pt>
    <dgm:pt modelId="{0EC09C39-E394-4FF6-9B2A-2ECFB810A071}" type="pres">
      <dgm:prSet presAssocID="{A18713D3-86E0-4248-BA5B-EAD5B6241C92}" presName="Name0" presStyleCnt="0">
        <dgm:presLayoutVars>
          <dgm:dir/>
          <dgm:animLvl val="lvl"/>
          <dgm:resizeHandles val="exact"/>
        </dgm:presLayoutVars>
      </dgm:prSet>
      <dgm:spPr/>
      <dgm:t>
        <a:bodyPr/>
        <a:lstStyle/>
        <a:p>
          <a:endParaRPr lang="en-GB"/>
        </a:p>
      </dgm:t>
    </dgm:pt>
    <dgm:pt modelId="{D1ACDAFA-9563-430E-B9E1-F47FBE4453FA}" type="pres">
      <dgm:prSet presAssocID="{38D54176-9D3A-4E24-AC79-68FE20D3B1CE}" presName="linNode" presStyleCnt="0"/>
      <dgm:spPr/>
    </dgm:pt>
    <dgm:pt modelId="{4B515362-438D-437C-A8FA-F2B0C05F93DD}" type="pres">
      <dgm:prSet presAssocID="{38D54176-9D3A-4E24-AC79-68FE20D3B1CE}" presName="parentText" presStyleLbl="node1" presStyleIdx="0" presStyleCnt="3">
        <dgm:presLayoutVars>
          <dgm:chMax val="1"/>
          <dgm:bulletEnabled val="1"/>
        </dgm:presLayoutVars>
      </dgm:prSet>
      <dgm:spPr/>
      <dgm:t>
        <a:bodyPr/>
        <a:lstStyle/>
        <a:p>
          <a:endParaRPr lang="en-GB"/>
        </a:p>
      </dgm:t>
    </dgm:pt>
    <dgm:pt modelId="{8F831D34-49BC-49A7-ABAF-4934AD3DF3E1}" type="pres">
      <dgm:prSet presAssocID="{38D54176-9D3A-4E24-AC79-68FE20D3B1CE}" presName="descendantText" presStyleLbl="alignAccFollowNode1" presStyleIdx="0" presStyleCnt="3">
        <dgm:presLayoutVars>
          <dgm:bulletEnabled val="1"/>
        </dgm:presLayoutVars>
      </dgm:prSet>
      <dgm:spPr/>
      <dgm:t>
        <a:bodyPr/>
        <a:lstStyle/>
        <a:p>
          <a:endParaRPr lang="en-GB"/>
        </a:p>
      </dgm:t>
    </dgm:pt>
    <dgm:pt modelId="{A6FDEA72-A601-4063-A68F-F68768191FD3}" type="pres">
      <dgm:prSet presAssocID="{C457F69D-2F97-4C0A-9205-0A223D940885}" presName="sp" presStyleCnt="0"/>
      <dgm:spPr/>
    </dgm:pt>
    <dgm:pt modelId="{F4CD4161-D37D-4566-A3E7-05F40DFED271}" type="pres">
      <dgm:prSet presAssocID="{A57CCDB7-5D2E-461F-8944-9ADD908FC9A2}" presName="linNode" presStyleCnt="0"/>
      <dgm:spPr/>
    </dgm:pt>
    <dgm:pt modelId="{C1127D1B-6383-46E2-8BD6-C589CC41C942}" type="pres">
      <dgm:prSet presAssocID="{A57CCDB7-5D2E-461F-8944-9ADD908FC9A2}" presName="parentText" presStyleLbl="node1" presStyleIdx="1" presStyleCnt="3">
        <dgm:presLayoutVars>
          <dgm:chMax val="1"/>
          <dgm:bulletEnabled val="1"/>
        </dgm:presLayoutVars>
      </dgm:prSet>
      <dgm:spPr/>
      <dgm:t>
        <a:bodyPr/>
        <a:lstStyle/>
        <a:p>
          <a:endParaRPr lang="en-GB"/>
        </a:p>
      </dgm:t>
    </dgm:pt>
    <dgm:pt modelId="{4B37EC3E-BD7A-4656-9E68-44F2AE017D91}" type="pres">
      <dgm:prSet presAssocID="{A57CCDB7-5D2E-461F-8944-9ADD908FC9A2}" presName="descendantText" presStyleLbl="alignAccFollowNode1" presStyleIdx="1" presStyleCnt="3">
        <dgm:presLayoutVars>
          <dgm:bulletEnabled val="1"/>
        </dgm:presLayoutVars>
      </dgm:prSet>
      <dgm:spPr/>
      <dgm:t>
        <a:bodyPr/>
        <a:lstStyle/>
        <a:p>
          <a:endParaRPr lang="en-GB"/>
        </a:p>
      </dgm:t>
    </dgm:pt>
    <dgm:pt modelId="{8BB3DDD0-303B-418B-B24F-07D8DD75557C}" type="pres">
      <dgm:prSet presAssocID="{BDF3648D-3771-47DC-880C-19B883610C6B}" presName="sp" presStyleCnt="0"/>
      <dgm:spPr/>
    </dgm:pt>
    <dgm:pt modelId="{7FD5021A-5C72-4780-BBF8-F548097D5CDE}" type="pres">
      <dgm:prSet presAssocID="{E5A29D36-665F-4BD7-B319-E8B509C2261B}" presName="linNode" presStyleCnt="0"/>
      <dgm:spPr/>
    </dgm:pt>
    <dgm:pt modelId="{D6DF3420-FE29-4883-8444-6F0D4CB2B698}" type="pres">
      <dgm:prSet presAssocID="{E5A29D36-665F-4BD7-B319-E8B509C2261B}" presName="parentText" presStyleLbl="node1" presStyleIdx="2" presStyleCnt="3">
        <dgm:presLayoutVars>
          <dgm:chMax val="1"/>
          <dgm:bulletEnabled val="1"/>
        </dgm:presLayoutVars>
      </dgm:prSet>
      <dgm:spPr/>
      <dgm:t>
        <a:bodyPr/>
        <a:lstStyle/>
        <a:p>
          <a:endParaRPr lang="en-GB"/>
        </a:p>
      </dgm:t>
    </dgm:pt>
    <dgm:pt modelId="{2F962EDA-CFC6-4AB7-AADB-BDC068D4935F}" type="pres">
      <dgm:prSet presAssocID="{E5A29D36-665F-4BD7-B319-E8B509C2261B}" presName="descendantText" presStyleLbl="alignAccFollowNode1" presStyleIdx="2" presStyleCnt="3">
        <dgm:presLayoutVars>
          <dgm:bulletEnabled val="1"/>
        </dgm:presLayoutVars>
      </dgm:prSet>
      <dgm:spPr/>
      <dgm:t>
        <a:bodyPr/>
        <a:lstStyle/>
        <a:p>
          <a:endParaRPr lang="en-GB"/>
        </a:p>
      </dgm:t>
    </dgm:pt>
  </dgm:ptLst>
  <dgm:cxnLst>
    <dgm:cxn modelId="{7A9CF908-EE74-44A5-97B5-B5A9687E9365}" type="presOf" srcId="{D4FC38DF-2DF1-4A58-B1EC-7C468B3FCF1F}" destId="{4B37EC3E-BD7A-4656-9E68-44F2AE017D91}" srcOrd="0" destOrd="0" presId="urn:microsoft.com/office/officeart/2005/8/layout/vList5"/>
    <dgm:cxn modelId="{65AA4062-A4E1-4425-BD74-1E2C6355EC0B}" srcId="{E5A29D36-665F-4BD7-B319-E8B509C2261B}" destId="{1259D675-1225-450D-B135-F71C2C65E09C}" srcOrd="1" destOrd="0" parTransId="{FC047FBC-F7C4-45FF-AA4E-132E8A1C87BA}" sibTransId="{10114744-3018-4B34-A136-4CFCBA659DA2}"/>
    <dgm:cxn modelId="{54C0D6C5-6898-42FD-A8C9-694EE2802A1F}" type="presOf" srcId="{1259D675-1225-450D-B135-F71C2C65E09C}" destId="{2F962EDA-CFC6-4AB7-AADB-BDC068D4935F}" srcOrd="0" destOrd="1" presId="urn:microsoft.com/office/officeart/2005/8/layout/vList5"/>
    <dgm:cxn modelId="{2CCAB69F-5E3A-4834-9051-978FC07501CD}" srcId="{38D54176-9D3A-4E24-AC79-68FE20D3B1CE}" destId="{05D6351E-7B9A-4E80-BE53-72B9510432F5}" srcOrd="2" destOrd="0" parTransId="{75943BCB-F772-4418-85B8-9A661F4D7F15}" sibTransId="{E56F54AD-81BC-496A-B1B0-21819D5F27E3}"/>
    <dgm:cxn modelId="{E14E0175-4CC3-4622-9490-774A9919D106}" srcId="{38D54176-9D3A-4E24-AC79-68FE20D3B1CE}" destId="{3EAE415E-5A8E-4BB4-BA1C-34B720618B67}" srcOrd="1" destOrd="0" parTransId="{ACC24DCB-DD13-4297-809B-44F9F2406B7A}" sibTransId="{FDE7840C-F9FB-461C-8661-8A47D54FC305}"/>
    <dgm:cxn modelId="{0170B164-42A7-434C-8365-8A9AFDD339F7}" type="presOf" srcId="{38D54176-9D3A-4E24-AC79-68FE20D3B1CE}" destId="{4B515362-438D-437C-A8FA-F2B0C05F93DD}" srcOrd="0" destOrd="0" presId="urn:microsoft.com/office/officeart/2005/8/layout/vList5"/>
    <dgm:cxn modelId="{F830ED3F-07A1-464A-9B48-B9270104DA89}" type="presOf" srcId="{A57CCDB7-5D2E-461F-8944-9ADD908FC9A2}" destId="{C1127D1B-6383-46E2-8BD6-C589CC41C942}" srcOrd="0" destOrd="0" presId="urn:microsoft.com/office/officeart/2005/8/layout/vList5"/>
    <dgm:cxn modelId="{79E1222A-DABC-4E8C-A663-1955B93AFFC7}" type="presOf" srcId="{E4C8D569-7FB2-4B1C-8A8B-F4224837DD52}" destId="{8F831D34-49BC-49A7-ABAF-4934AD3DF3E1}" srcOrd="0" destOrd="0" presId="urn:microsoft.com/office/officeart/2005/8/layout/vList5"/>
    <dgm:cxn modelId="{E7D5256E-A59E-45DA-83D7-5BC2C1B9EB76}" srcId="{38D54176-9D3A-4E24-AC79-68FE20D3B1CE}" destId="{E4C8D569-7FB2-4B1C-8A8B-F4224837DD52}" srcOrd="0" destOrd="0" parTransId="{CAE73AAB-8EBD-4E09-9353-1AEF05923AF0}" sibTransId="{DED904FF-20A1-4659-9740-B7D17030E0E5}"/>
    <dgm:cxn modelId="{D6E02A0B-9B21-41DB-99C3-7F6F567259BB}" srcId="{A57CCDB7-5D2E-461F-8944-9ADD908FC9A2}" destId="{D4FC38DF-2DF1-4A58-B1EC-7C468B3FCF1F}" srcOrd="0" destOrd="0" parTransId="{E65D69A4-EAC7-4452-B98B-8A07BEEAABD2}" sibTransId="{B08A3B14-B42A-4492-9356-95259324B869}"/>
    <dgm:cxn modelId="{4D4A0F30-CD8C-4276-8FE1-94F560C2D2CD}" srcId="{A18713D3-86E0-4248-BA5B-EAD5B6241C92}" destId="{38D54176-9D3A-4E24-AC79-68FE20D3B1CE}" srcOrd="0" destOrd="0" parTransId="{33087902-469F-44A8-A7F0-65A2E8E8CE16}" sibTransId="{C457F69D-2F97-4C0A-9205-0A223D940885}"/>
    <dgm:cxn modelId="{D149F954-A913-4806-9E72-9A6A38D5C985}" srcId="{A57CCDB7-5D2E-461F-8944-9ADD908FC9A2}" destId="{97932D14-D653-41FA-B6EB-E92677F6FECC}" srcOrd="2" destOrd="0" parTransId="{70CCC9B0-9C6A-4EB4-BFFA-A8FD4DC48761}" sibTransId="{3CA53D69-D7A7-43B5-A6EE-FF686A1A810A}"/>
    <dgm:cxn modelId="{976E625E-2F30-43E3-9694-BC389A3591A5}" type="presOf" srcId="{E5A29D36-665F-4BD7-B319-E8B509C2261B}" destId="{D6DF3420-FE29-4883-8444-6F0D4CB2B698}" srcOrd="0" destOrd="0" presId="urn:microsoft.com/office/officeart/2005/8/layout/vList5"/>
    <dgm:cxn modelId="{06F49FFF-856B-40E4-9EDC-2429FDEDA35D}" type="presOf" srcId="{2B29AC6C-BDC5-4BF8-93E3-FBEE79DD879A}" destId="{2F962EDA-CFC6-4AB7-AADB-BDC068D4935F}" srcOrd="0" destOrd="2" presId="urn:microsoft.com/office/officeart/2005/8/layout/vList5"/>
    <dgm:cxn modelId="{0B11FC5C-7568-4E66-971D-7E8C6864121A}" srcId="{A18713D3-86E0-4248-BA5B-EAD5B6241C92}" destId="{E5A29D36-665F-4BD7-B319-E8B509C2261B}" srcOrd="2" destOrd="0" parTransId="{E901419F-08CE-4D26-8F81-843190A91BFC}" sibTransId="{F2F40361-6755-44FB-9163-2C1D084170A3}"/>
    <dgm:cxn modelId="{DDBE28AF-1681-4414-942D-48FC75DAFB03}" type="presOf" srcId="{314F0B4F-E843-4A7F-A8DD-79EDFF537131}" destId="{2F962EDA-CFC6-4AB7-AADB-BDC068D4935F}" srcOrd="0" destOrd="0" presId="urn:microsoft.com/office/officeart/2005/8/layout/vList5"/>
    <dgm:cxn modelId="{85CF2764-623C-469D-B1D9-3378AA11DE0A}" type="presOf" srcId="{97932D14-D653-41FA-B6EB-E92677F6FECC}" destId="{4B37EC3E-BD7A-4656-9E68-44F2AE017D91}" srcOrd="0" destOrd="2" presId="urn:microsoft.com/office/officeart/2005/8/layout/vList5"/>
    <dgm:cxn modelId="{B8877038-4F62-4E20-96DC-F0880698A723}" type="presOf" srcId="{3EAE415E-5A8E-4BB4-BA1C-34B720618B67}" destId="{8F831D34-49BC-49A7-ABAF-4934AD3DF3E1}" srcOrd="0" destOrd="1" presId="urn:microsoft.com/office/officeart/2005/8/layout/vList5"/>
    <dgm:cxn modelId="{8F0C296F-47E3-4CE6-92AC-79C8AB2ADC97}" type="presOf" srcId="{D0B61DA2-1134-49E5-B070-9FD692891774}" destId="{4B37EC3E-BD7A-4656-9E68-44F2AE017D91}" srcOrd="0" destOrd="1" presId="urn:microsoft.com/office/officeart/2005/8/layout/vList5"/>
    <dgm:cxn modelId="{5E10A78A-255E-4627-80ED-AC68AA8A1E50}" srcId="{A57CCDB7-5D2E-461F-8944-9ADD908FC9A2}" destId="{D0B61DA2-1134-49E5-B070-9FD692891774}" srcOrd="1" destOrd="0" parTransId="{356A75E3-B02A-4381-B57D-E8E689CEB83D}" sibTransId="{6AFA8FFF-6B9C-41EE-BA93-C1C527F1F9A2}"/>
    <dgm:cxn modelId="{7F6B2F9D-F196-4AC3-AC33-5087F68C784C}" srcId="{A18713D3-86E0-4248-BA5B-EAD5B6241C92}" destId="{A57CCDB7-5D2E-461F-8944-9ADD908FC9A2}" srcOrd="1" destOrd="0" parTransId="{488942B6-F523-42C9-B25C-63D8C523F720}" sibTransId="{BDF3648D-3771-47DC-880C-19B883610C6B}"/>
    <dgm:cxn modelId="{CC58FEC0-3A4D-4384-85C1-85B7EC3DDB9E}" type="presOf" srcId="{05D6351E-7B9A-4E80-BE53-72B9510432F5}" destId="{8F831D34-49BC-49A7-ABAF-4934AD3DF3E1}" srcOrd="0" destOrd="2" presId="urn:microsoft.com/office/officeart/2005/8/layout/vList5"/>
    <dgm:cxn modelId="{0263DD71-1836-4301-9F65-91C34130A180}" type="presOf" srcId="{A18713D3-86E0-4248-BA5B-EAD5B6241C92}" destId="{0EC09C39-E394-4FF6-9B2A-2ECFB810A071}" srcOrd="0" destOrd="0" presId="urn:microsoft.com/office/officeart/2005/8/layout/vList5"/>
    <dgm:cxn modelId="{39ADCDC3-C9B3-4133-8AEB-C316F2E4420B}" srcId="{E5A29D36-665F-4BD7-B319-E8B509C2261B}" destId="{314F0B4F-E843-4A7F-A8DD-79EDFF537131}" srcOrd="0" destOrd="0" parTransId="{67D6F67F-6B11-484C-9442-011EE687BA70}" sibTransId="{1827C204-7554-408A-AA0F-896D7B5F3FD9}"/>
    <dgm:cxn modelId="{3924DA9A-F006-430F-A933-393E091301F5}" srcId="{E5A29D36-665F-4BD7-B319-E8B509C2261B}" destId="{2B29AC6C-BDC5-4BF8-93E3-FBEE79DD879A}" srcOrd="2" destOrd="0" parTransId="{59F1E506-A64E-4382-AFB8-DA0860497D5F}" sibTransId="{B2C6317B-B594-4866-833A-F724A0E5D6C5}"/>
    <dgm:cxn modelId="{D913D02D-34B8-4375-8980-F60BEE6A9867}" type="presParOf" srcId="{0EC09C39-E394-4FF6-9B2A-2ECFB810A071}" destId="{D1ACDAFA-9563-430E-B9E1-F47FBE4453FA}" srcOrd="0" destOrd="0" presId="urn:microsoft.com/office/officeart/2005/8/layout/vList5"/>
    <dgm:cxn modelId="{08297248-7AEE-4BCA-A85F-5781114AAC88}" type="presParOf" srcId="{D1ACDAFA-9563-430E-B9E1-F47FBE4453FA}" destId="{4B515362-438D-437C-A8FA-F2B0C05F93DD}" srcOrd="0" destOrd="0" presId="urn:microsoft.com/office/officeart/2005/8/layout/vList5"/>
    <dgm:cxn modelId="{2F0087DF-871E-4425-B396-CB28F77BB24D}" type="presParOf" srcId="{D1ACDAFA-9563-430E-B9E1-F47FBE4453FA}" destId="{8F831D34-49BC-49A7-ABAF-4934AD3DF3E1}" srcOrd="1" destOrd="0" presId="urn:microsoft.com/office/officeart/2005/8/layout/vList5"/>
    <dgm:cxn modelId="{8182702A-BFF4-4352-BC0D-6C02709D880D}" type="presParOf" srcId="{0EC09C39-E394-4FF6-9B2A-2ECFB810A071}" destId="{A6FDEA72-A601-4063-A68F-F68768191FD3}" srcOrd="1" destOrd="0" presId="urn:microsoft.com/office/officeart/2005/8/layout/vList5"/>
    <dgm:cxn modelId="{9DB3AF14-D315-46F0-8899-33757ED6C560}" type="presParOf" srcId="{0EC09C39-E394-4FF6-9B2A-2ECFB810A071}" destId="{F4CD4161-D37D-4566-A3E7-05F40DFED271}" srcOrd="2" destOrd="0" presId="urn:microsoft.com/office/officeart/2005/8/layout/vList5"/>
    <dgm:cxn modelId="{1F26C6E2-B1C3-4351-9E47-A62AB1093F7E}" type="presParOf" srcId="{F4CD4161-D37D-4566-A3E7-05F40DFED271}" destId="{C1127D1B-6383-46E2-8BD6-C589CC41C942}" srcOrd="0" destOrd="0" presId="urn:microsoft.com/office/officeart/2005/8/layout/vList5"/>
    <dgm:cxn modelId="{F273C2DD-8B7E-4529-922C-755F28638712}" type="presParOf" srcId="{F4CD4161-D37D-4566-A3E7-05F40DFED271}" destId="{4B37EC3E-BD7A-4656-9E68-44F2AE017D91}" srcOrd="1" destOrd="0" presId="urn:microsoft.com/office/officeart/2005/8/layout/vList5"/>
    <dgm:cxn modelId="{3E912803-AEE7-4634-9C61-B84345449A5B}" type="presParOf" srcId="{0EC09C39-E394-4FF6-9B2A-2ECFB810A071}" destId="{8BB3DDD0-303B-418B-B24F-07D8DD75557C}" srcOrd="3" destOrd="0" presId="urn:microsoft.com/office/officeart/2005/8/layout/vList5"/>
    <dgm:cxn modelId="{ED3E25FB-32FE-495A-B313-A4544182F226}" type="presParOf" srcId="{0EC09C39-E394-4FF6-9B2A-2ECFB810A071}" destId="{7FD5021A-5C72-4780-BBF8-F548097D5CDE}" srcOrd="4" destOrd="0" presId="urn:microsoft.com/office/officeart/2005/8/layout/vList5"/>
    <dgm:cxn modelId="{0C8F8FC1-90B4-4CA6-BDE0-BDF0496E8A60}" type="presParOf" srcId="{7FD5021A-5C72-4780-BBF8-F548097D5CDE}" destId="{D6DF3420-FE29-4883-8444-6F0D4CB2B698}" srcOrd="0" destOrd="0" presId="urn:microsoft.com/office/officeart/2005/8/layout/vList5"/>
    <dgm:cxn modelId="{26E1774F-B2D4-48D7-AE0F-CFE541775A3D}" type="presParOf" srcId="{7FD5021A-5C72-4780-BBF8-F548097D5CDE}" destId="{2F962EDA-CFC6-4AB7-AADB-BDC068D4935F}"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1E5F663-D4DD-456B-A5F8-3280F1454E68}">
      <dsp:nvSpPr>
        <dsp:cNvPr id="0" name=""/>
        <dsp:cNvSpPr/>
      </dsp:nvSpPr>
      <dsp:spPr>
        <a:xfrm>
          <a:off x="1063624" y="0"/>
          <a:ext cx="5492750" cy="549275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9E53C8D-4492-417E-ADF1-93697BD9EB27}">
      <dsp:nvSpPr>
        <dsp:cNvPr id="0" name=""/>
        <dsp:cNvSpPr/>
      </dsp:nvSpPr>
      <dsp:spPr>
        <a:xfrm>
          <a:off x="1585436" y="521811"/>
          <a:ext cx="2142172" cy="21421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Technical</a:t>
          </a:r>
          <a:endParaRPr lang="en-GB" sz="2500" kern="1200" dirty="0"/>
        </a:p>
      </dsp:txBody>
      <dsp:txXfrm>
        <a:off x="1585436" y="521811"/>
        <a:ext cx="2142172" cy="2142172"/>
      </dsp:txXfrm>
    </dsp:sp>
    <dsp:sp modelId="{6CB88F5C-2C29-4B83-90A7-A3789FB35C43}">
      <dsp:nvSpPr>
        <dsp:cNvPr id="0" name=""/>
        <dsp:cNvSpPr/>
      </dsp:nvSpPr>
      <dsp:spPr>
        <a:xfrm>
          <a:off x="3892391" y="521811"/>
          <a:ext cx="2142172" cy="21421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Legal, Regulatory and Policy issues</a:t>
          </a:r>
          <a:endParaRPr lang="en-GB" sz="2500" kern="1200" dirty="0"/>
        </a:p>
      </dsp:txBody>
      <dsp:txXfrm>
        <a:off x="3892391" y="521811"/>
        <a:ext cx="2142172" cy="2142172"/>
      </dsp:txXfrm>
    </dsp:sp>
    <dsp:sp modelId="{0786BF98-83F8-4AE6-9D9B-B20CB32A6AA6}">
      <dsp:nvSpPr>
        <dsp:cNvPr id="0" name=""/>
        <dsp:cNvSpPr/>
      </dsp:nvSpPr>
      <dsp:spPr>
        <a:xfrm>
          <a:off x="1585436" y="2828766"/>
          <a:ext cx="2142172" cy="21421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Institutional and Capacity status</a:t>
          </a:r>
          <a:endParaRPr lang="en-GB" sz="2500" kern="1200" dirty="0"/>
        </a:p>
      </dsp:txBody>
      <dsp:txXfrm>
        <a:off x="1585436" y="2828766"/>
        <a:ext cx="2142172" cy="2142172"/>
      </dsp:txXfrm>
    </dsp:sp>
    <dsp:sp modelId="{02D0D95F-CAB5-425C-8D0C-F2E2C028400C}">
      <dsp:nvSpPr>
        <dsp:cNvPr id="0" name=""/>
        <dsp:cNvSpPr/>
      </dsp:nvSpPr>
      <dsp:spPr>
        <a:xfrm>
          <a:off x="3892391" y="2828766"/>
          <a:ext cx="2142172" cy="214217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GB" sz="2500" kern="1200" dirty="0" smtClean="0"/>
            <a:t>Commercial, Financial and economic issues</a:t>
          </a:r>
          <a:endParaRPr lang="en-GB" sz="2500" kern="1200" dirty="0"/>
        </a:p>
      </dsp:txBody>
      <dsp:txXfrm>
        <a:off x="3892391" y="2828766"/>
        <a:ext cx="2142172" cy="214217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8685758-0C9E-45E1-BB80-AE522709E864}">
      <dsp:nvSpPr>
        <dsp:cNvPr id="0" name=""/>
        <dsp:cNvSpPr/>
      </dsp:nvSpPr>
      <dsp:spPr>
        <a:xfrm>
          <a:off x="926827" y="496"/>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Service Contracts</a:t>
          </a:r>
          <a:endParaRPr lang="en-GB" sz="3500" kern="1200" dirty="0"/>
        </a:p>
      </dsp:txBody>
      <dsp:txXfrm>
        <a:off x="926827" y="496"/>
        <a:ext cx="2745878" cy="1647527"/>
      </dsp:txXfrm>
    </dsp:sp>
    <dsp:sp modelId="{FFEE9C04-71FF-4CE9-8165-C71AB89541DB}">
      <dsp:nvSpPr>
        <dsp:cNvPr id="0" name=""/>
        <dsp:cNvSpPr/>
      </dsp:nvSpPr>
      <dsp:spPr>
        <a:xfrm>
          <a:off x="3947293" y="496"/>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Management Contracts</a:t>
          </a:r>
          <a:endParaRPr lang="en-GB" sz="3500" kern="1200" dirty="0"/>
        </a:p>
      </dsp:txBody>
      <dsp:txXfrm>
        <a:off x="3947293" y="496"/>
        <a:ext cx="2745878" cy="1647527"/>
      </dsp:txXfrm>
    </dsp:sp>
    <dsp:sp modelId="{B8D02D6E-8755-4928-8256-DF16CC78BEAF}">
      <dsp:nvSpPr>
        <dsp:cNvPr id="0" name=""/>
        <dsp:cNvSpPr/>
      </dsp:nvSpPr>
      <dsp:spPr>
        <a:xfrm>
          <a:off x="926827" y="1922611"/>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Lease Contracts</a:t>
          </a:r>
          <a:endParaRPr lang="en-GB" sz="3500" kern="1200" dirty="0"/>
        </a:p>
      </dsp:txBody>
      <dsp:txXfrm>
        <a:off x="926827" y="1922611"/>
        <a:ext cx="2745878" cy="1647527"/>
      </dsp:txXfrm>
    </dsp:sp>
    <dsp:sp modelId="{9E1346D9-549A-41E7-A57D-8DA22F2FCE91}">
      <dsp:nvSpPr>
        <dsp:cNvPr id="0" name=""/>
        <dsp:cNvSpPr/>
      </dsp:nvSpPr>
      <dsp:spPr>
        <a:xfrm>
          <a:off x="3947293" y="1922611"/>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BOO/ BOOT</a:t>
          </a:r>
          <a:endParaRPr lang="en-GB" sz="3500" kern="1200" dirty="0"/>
        </a:p>
      </dsp:txBody>
      <dsp:txXfrm>
        <a:off x="3947293" y="1922611"/>
        <a:ext cx="2745878" cy="1647527"/>
      </dsp:txXfrm>
    </dsp:sp>
    <dsp:sp modelId="{5B16C49F-E0DE-413E-87C0-1E63C1384DF8}">
      <dsp:nvSpPr>
        <dsp:cNvPr id="0" name=""/>
        <dsp:cNvSpPr/>
      </dsp:nvSpPr>
      <dsp:spPr>
        <a:xfrm>
          <a:off x="926827" y="3844726"/>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Concessions</a:t>
          </a:r>
          <a:endParaRPr lang="en-GB" sz="3500" kern="1200" dirty="0"/>
        </a:p>
      </dsp:txBody>
      <dsp:txXfrm>
        <a:off x="926827" y="3844726"/>
        <a:ext cx="2745878" cy="1647527"/>
      </dsp:txXfrm>
    </dsp:sp>
    <dsp:sp modelId="{610086EB-87A9-46DD-9610-984BF40BB8FD}">
      <dsp:nvSpPr>
        <dsp:cNvPr id="0" name=""/>
        <dsp:cNvSpPr/>
      </dsp:nvSpPr>
      <dsp:spPr>
        <a:xfrm>
          <a:off x="3947293" y="3844726"/>
          <a:ext cx="2745878" cy="164752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kern="1200" dirty="0" smtClean="0"/>
            <a:t>Joint Ventures</a:t>
          </a:r>
          <a:endParaRPr lang="en-GB" sz="3500" kern="1200" dirty="0"/>
        </a:p>
      </dsp:txBody>
      <dsp:txXfrm>
        <a:off x="3947293" y="3844726"/>
        <a:ext cx="2745878" cy="1647527"/>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A66EE1-2C3E-48A5-8F7F-AE4387868FDC}">
      <dsp:nvSpPr>
        <dsp:cNvPr id="0" name=""/>
        <dsp:cNvSpPr/>
      </dsp:nvSpPr>
      <dsp:spPr>
        <a:xfrm>
          <a:off x="2433" y="622250"/>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Power</a:t>
          </a:r>
          <a:endParaRPr lang="en-GB" sz="2300" kern="1200" dirty="0"/>
        </a:p>
      </dsp:txBody>
      <dsp:txXfrm>
        <a:off x="2433" y="622250"/>
        <a:ext cx="1930449" cy="1158269"/>
      </dsp:txXfrm>
    </dsp:sp>
    <dsp:sp modelId="{D78AF352-759B-4132-A2A8-693D90FF6EBB}">
      <dsp:nvSpPr>
        <dsp:cNvPr id="0" name=""/>
        <dsp:cNvSpPr/>
      </dsp:nvSpPr>
      <dsp:spPr>
        <a:xfrm>
          <a:off x="2133591" y="685804"/>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Water</a:t>
          </a:r>
          <a:endParaRPr lang="en-GB" sz="2300" kern="1200" dirty="0"/>
        </a:p>
      </dsp:txBody>
      <dsp:txXfrm>
        <a:off x="2133591" y="685804"/>
        <a:ext cx="1930449" cy="1158269"/>
      </dsp:txXfrm>
    </dsp:sp>
    <dsp:sp modelId="{EE43330F-271A-4610-813F-1D8DC415CF11}">
      <dsp:nvSpPr>
        <dsp:cNvPr id="0" name=""/>
        <dsp:cNvSpPr/>
      </dsp:nvSpPr>
      <dsp:spPr>
        <a:xfrm>
          <a:off x="4249422" y="622250"/>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Hospitals</a:t>
          </a:r>
          <a:endParaRPr lang="en-GB" sz="2300" kern="1200" dirty="0"/>
        </a:p>
      </dsp:txBody>
      <dsp:txXfrm>
        <a:off x="4249422" y="622250"/>
        <a:ext cx="1930449" cy="1158269"/>
      </dsp:txXfrm>
    </dsp:sp>
    <dsp:sp modelId="{1C97A2B0-837B-41E0-84FA-9C5076AFD6FD}">
      <dsp:nvSpPr>
        <dsp:cNvPr id="0" name=""/>
        <dsp:cNvSpPr/>
      </dsp:nvSpPr>
      <dsp:spPr>
        <a:xfrm>
          <a:off x="6372917" y="622250"/>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Schools</a:t>
          </a:r>
        </a:p>
        <a:p>
          <a:pPr lvl="0" algn="ctr" defTabSz="1022350">
            <a:lnSpc>
              <a:spcPct val="90000"/>
            </a:lnSpc>
            <a:spcBef>
              <a:spcPct val="0"/>
            </a:spcBef>
            <a:spcAft>
              <a:spcPct val="35000"/>
            </a:spcAft>
          </a:pPr>
          <a:r>
            <a:rPr lang="en-GB" sz="2300" kern="1200" dirty="0" smtClean="0"/>
            <a:t>(Grants in Aid)</a:t>
          </a:r>
          <a:endParaRPr lang="en-GB" sz="2300" kern="1200" dirty="0"/>
        </a:p>
      </dsp:txBody>
      <dsp:txXfrm>
        <a:off x="6372917" y="622250"/>
        <a:ext cx="1930449" cy="1158269"/>
      </dsp:txXfrm>
    </dsp:sp>
    <dsp:sp modelId="{ACD264BD-EABC-4E16-AF19-FE3D72702559}">
      <dsp:nvSpPr>
        <dsp:cNvPr id="0" name=""/>
        <dsp:cNvSpPr/>
      </dsp:nvSpPr>
      <dsp:spPr>
        <a:xfrm>
          <a:off x="2433" y="1973565"/>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Stadiums</a:t>
          </a:r>
          <a:endParaRPr lang="en-GB" sz="2300" kern="1200" dirty="0"/>
        </a:p>
      </dsp:txBody>
      <dsp:txXfrm>
        <a:off x="2433" y="1973565"/>
        <a:ext cx="1930449" cy="1158269"/>
      </dsp:txXfrm>
    </dsp:sp>
    <dsp:sp modelId="{59E4EF3D-94F6-4D75-9D04-C77D1EF82DFC}">
      <dsp:nvSpPr>
        <dsp:cNvPr id="0" name=""/>
        <dsp:cNvSpPr/>
      </dsp:nvSpPr>
      <dsp:spPr>
        <a:xfrm>
          <a:off x="2125927" y="1973565"/>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Air ports</a:t>
          </a:r>
          <a:endParaRPr lang="en-GB" sz="2300" kern="1200" dirty="0"/>
        </a:p>
      </dsp:txBody>
      <dsp:txXfrm>
        <a:off x="2125927" y="1973565"/>
        <a:ext cx="1930449" cy="1158269"/>
      </dsp:txXfrm>
    </dsp:sp>
    <dsp:sp modelId="{D210740E-4072-4F4E-9035-D083647BA8E8}">
      <dsp:nvSpPr>
        <dsp:cNvPr id="0" name=""/>
        <dsp:cNvSpPr/>
      </dsp:nvSpPr>
      <dsp:spPr>
        <a:xfrm>
          <a:off x="76195" y="3352798"/>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Roads</a:t>
          </a:r>
          <a:endParaRPr lang="en-GB" sz="2300" kern="1200" dirty="0"/>
        </a:p>
      </dsp:txBody>
      <dsp:txXfrm>
        <a:off x="76195" y="3352798"/>
        <a:ext cx="1930449" cy="1158269"/>
      </dsp:txXfrm>
    </dsp:sp>
    <dsp:sp modelId="{7DEC2090-78B6-4D8A-9820-3F582DC888A1}">
      <dsp:nvSpPr>
        <dsp:cNvPr id="0" name=""/>
        <dsp:cNvSpPr/>
      </dsp:nvSpPr>
      <dsp:spPr>
        <a:xfrm>
          <a:off x="6372917" y="1973565"/>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Housing</a:t>
          </a:r>
          <a:endParaRPr lang="en-GB" sz="2300" kern="1200" dirty="0"/>
        </a:p>
      </dsp:txBody>
      <dsp:txXfrm>
        <a:off x="6372917" y="1973565"/>
        <a:ext cx="1930449" cy="1158269"/>
      </dsp:txXfrm>
    </dsp:sp>
    <dsp:sp modelId="{DC72BF6A-8E21-4879-80C5-F3C22A6CEDB0}">
      <dsp:nvSpPr>
        <dsp:cNvPr id="0" name=""/>
        <dsp:cNvSpPr/>
      </dsp:nvSpPr>
      <dsp:spPr>
        <a:xfrm>
          <a:off x="4267201" y="1981205"/>
          <a:ext cx="1930449" cy="1158269"/>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solidFill>
                <a:schemeClr val="tx1"/>
              </a:solidFill>
            </a:rPr>
            <a:t>Information technology</a:t>
          </a:r>
          <a:endParaRPr lang="en-GB" sz="2300" kern="1200" dirty="0">
            <a:solidFill>
              <a:schemeClr val="tx1"/>
            </a:solidFill>
          </a:endParaRPr>
        </a:p>
      </dsp:txBody>
      <dsp:txXfrm>
        <a:off x="4267201" y="1981205"/>
        <a:ext cx="1930449" cy="1158269"/>
      </dsp:txXfrm>
    </dsp:sp>
    <dsp:sp modelId="{FD9733A8-A397-4CEF-95A6-4A9836DDE520}">
      <dsp:nvSpPr>
        <dsp:cNvPr id="0" name=""/>
        <dsp:cNvSpPr/>
      </dsp:nvSpPr>
      <dsp:spPr>
        <a:xfrm>
          <a:off x="2125927" y="3324879"/>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Tourism</a:t>
          </a:r>
          <a:endParaRPr lang="en-GB" sz="2300" kern="1200" dirty="0"/>
        </a:p>
      </dsp:txBody>
      <dsp:txXfrm>
        <a:off x="2125927" y="3324879"/>
        <a:ext cx="1930449" cy="1158269"/>
      </dsp:txXfrm>
    </dsp:sp>
    <dsp:sp modelId="{BA38D67C-C89C-4A4F-AD48-32DC05E4A873}">
      <dsp:nvSpPr>
        <dsp:cNvPr id="0" name=""/>
        <dsp:cNvSpPr/>
      </dsp:nvSpPr>
      <dsp:spPr>
        <a:xfrm>
          <a:off x="4249422" y="3324879"/>
          <a:ext cx="1930449" cy="115826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t>Ports</a:t>
          </a:r>
          <a:endParaRPr lang="en-GB" sz="2300" kern="1200" dirty="0"/>
        </a:p>
      </dsp:txBody>
      <dsp:txXfrm>
        <a:off x="4249422" y="3324879"/>
        <a:ext cx="1930449" cy="1158269"/>
      </dsp:txXfrm>
    </dsp:sp>
    <dsp:sp modelId="{9A5692FD-F911-4112-A95D-2BF791B4D408}">
      <dsp:nvSpPr>
        <dsp:cNvPr id="0" name=""/>
        <dsp:cNvSpPr/>
      </dsp:nvSpPr>
      <dsp:spPr>
        <a:xfrm>
          <a:off x="6372917" y="3324879"/>
          <a:ext cx="1930449" cy="1158269"/>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GB" sz="2300" kern="1200" dirty="0" smtClean="0">
              <a:solidFill>
                <a:schemeClr val="tx1"/>
              </a:solidFill>
            </a:rPr>
            <a:t>Citizen interface</a:t>
          </a:r>
          <a:endParaRPr lang="en-GB" sz="2300" kern="1200" dirty="0">
            <a:solidFill>
              <a:schemeClr val="tx1"/>
            </a:solidFill>
          </a:endParaRPr>
        </a:p>
      </dsp:txBody>
      <dsp:txXfrm>
        <a:off x="6372917" y="3324879"/>
        <a:ext cx="1930449" cy="115826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831D34-49BC-49A7-ABAF-4934AD3DF3E1}">
      <dsp:nvSpPr>
        <dsp:cNvPr id="0" name=""/>
        <dsp:cNvSpPr/>
      </dsp:nvSpPr>
      <dsp:spPr>
        <a:xfrm rot="5400000">
          <a:off x="5193522" y="-1982424"/>
          <a:ext cx="1178718" cy="5442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GB" sz="2000" kern="1200" dirty="0" smtClean="0"/>
            <a:t>Data centres</a:t>
          </a:r>
          <a:endParaRPr lang="en-GB" sz="2000" kern="1200" dirty="0"/>
        </a:p>
        <a:p>
          <a:pPr marL="228600" lvl="1" indent="-228600" algn="l" defTabSz="889000">
            <a:lnSpc>
              <a:spcPct val="90000"/>
            </a:lnSpc>
            <a:spcBef>
              <a:spcPct val="0"/>
            </a:spcBef>
            <a:spcAft>
              <a:spcPct val="15000"/>
            </a:spcAft>
            <a:buChar char="••"/>
          </a:pPr>
          <a:r>
            <a:rPr lang="en-GB" sz="2000" kern="1200" dirty="0" smtClean="0"/>
            <a:t>Networks</a:t>
          </a:r>
          <a:endParaRPr lang="en-GB" sz="2000" kern="1200" dirty="0"/>
        </a:p>
        <a:p>
          <a:pPr marL="228600" lvl="1" indent="-228600" algn="l" defTabSz="889000">
            <a:lnSpc>
              <a:spcPct val="90000"/>
            </a:lnSpc>
            <a:spcBef>
              <a:spcPct val="0"/>
            </a:spcBef>
            <a:spcAft>
              <a:spcPct val="15000"/>
            </a:spcAft>
            <a:buChar char="••"/>
          </a:pPr>
          <a:r>
            <a:rPr lang="en-GB" sz="2000" kern="1200" dirty="0" smtClean="0"/>
            <a:t>Call centres…</a:t>
          </a:r>
          <a:endParaRPr lang="en-GB" sz="2000" kern="1200" dirty="0"/>
        </a:p>
      </dsp:txBody>
      <dsp:txXfrm rot="5400000">
        <a:off x="5193522" y="-1982424"/>
        <a:ext cx="1178718" cy="5442712"/>
      </dsp:txXfrm>
    </dsp:sp>
    <dsp:sp modelId="{4B515362-438D-437C-A8FA-F2B0C05F93DD}">
      <dsp:nvSpPr>
        <dsp:cNvPr id="0" name=""/>
        <dsp:cNvSpPr/>
      </dsp:nvSpPr>
      <dsp:spPr>
        <a:xfrm>
          <a:off x="0" y="2232"/>
          <a:ext cx="3061525" cy="147339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kern="1200" dirty="0" smtClean="0"/>
            <a:t>Infrastructure</a:t>
          </a:r>
          <a:endParaRPr lang="en-GB" sz="2800" kern="1200" dirty="0"/>
        </a:p>
      </dsp:txBody>
      <dsp:txXfrm>
        <a:off x="0" y="2232"/>
        <a:ext cx="3061525" cy="1473398"/>
      </dsp:txXfrm>
    </dsp:sp>
    <dsp:sp modelId="{4B37EC3E-BD7A-4656-9E68-44F2AE017D91}">
      <dsp:nvSpPr>
        <dsp:cNvPr id="0" name=""/>
        <dsp:cNvSpPr/>
      </dsp:nvSpPr>
      <dsp:spPr>
        <a:xfrm rot="5400000">
          <a:off x="5193522" y="-435356"/>
          <a:ext cx="1178718" cy="5442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en-GB" sz="1800" kern="1200" dirty="0" smtClean="0"/>
            <a:t>Citizen service portals</a:t>
          </a:r>
          <a:endParaRPr lang="en-GB" sz="1800" kern="1200" dirty="0"/>
        </a:p>
        <a:p>
          <a:pPr marL="171450" lvl="1" indent="-171450" algn="l" defTabSz="800100">
            <a:lnSpc>
              <a:spcPct val="90000"/>
            </a:lnSpc>
            <a:spcBef>
              <a:spcPct val="0"/>
            </a:spcBef>
            <a:spcAft>
              <a:spcPct val="15000"/>
            </a:spcAft>
            <a:buChar char="••"/>
          </a:pPr>
          <a:r>
            <a:rPr lang="en-GB" sz="1800" kern="1200" dirty="0" smtClean="0"/>
            <a:t>Integrated service centres</a:t>
          </a:r>
          <a:endParaRPr lang="en-GB" sz="1800" kern="1200" dirty="0"/>
        </a:p>
        <a:p>
          <a:pPr marL="171450" lvl="1" indent="-171450" algn="l" defTabSz="800100">
            <a:lnSpc>
              <a:spcPct val="90000"/>
            </a:lnSpc>
            <a:spcBef>
              <a:spcPct val="0"/>
            </a:spcBef>
            <a:spcAft>
              <a:spcPct val="15000"/>
            </a:spcAft>
            <a:buChar char="••"/>
          </a:pPr>
          <a:r>
            <a:rPr lang="en-GB" sz="1800" kern="1200" dirty="0" smtClean="0"/>
            <a:t>Agency service centres</a:t>
          </a:r>
          <a:endParaRPr lang="en-GB" sz="1800" kern="1200" dirty="0"/>
        </a:p>
      </dsp:txBody>
      <dsp:txXfrm rot="5400000">
        <a:off x="5193522" y="-435356"/>
        <a:ext cx="1178718" cy="5442712"/>
      </dsp:txXfrm>
    </dsp:sp>
    <dsp:sp modelId="{C1127D1B-6383-46E2-8BD6-C589CC41C942}">
      <dsp:nvSpPr>
        <dsp:cNvPr id="0" name=""/>
        <dsp:cNvSpPr/>
      </dsp:nvSpPr>
      <dsp:spPr>
        <a:xfrm>
          <a:off x="0" y="1549300"/>
          <a:ext cx="3061525" cy="147339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kern="1200" dirty="0" smtClean="0"/>
            <a:t>G2C projects</a:t>
          </a:r>
          <a:endParaRPr lang="en-GB" sz="2800" kern="1200" dirty="0"/>
        </a:p>
      </dsp:txBody>
      <dsp:txXfrm>
        <a:off x="0" y="1549300"/>
        <a:ext cx="3061525" cy="1473398"/>
      </dsp:txXfrm>
    </dsp:sp>
    <dsp:sp modelId="{2F962EDA-CFC6-4AB7-AADB-BDC068D4935F}">
      <dsp:nvSpPr>
        <dsp:cNvPr id="0" name=""/>
        <dsp:cNvSpPr/>
      </dsp:nvSpPr>
      <dsp:spPr>
        <a:xfrm rot="5400000">
          <a:off x="5193522" y="1111712"/>
          <a:ext cx="1178718" cy="544271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GB" sz="2000" kern="1200" dirty="0" smtClean="0"/>
            <a:t>e-procurement</a:t>
          </a:r>
          <a:endParaRPr lang="en-GB" sz="2000" kern="1200" dirty="0"/>
        </a:p>
        <a:p>
          <a:pPr marL="228600" lvl="1" indent="-228600" algn="l" defTabSz="889000">
            <a:lnSpc>
              <a:spcPct val="90000"/>
            </a:lnSpc>
            <a:spcBef>
              <a:spcPct val="0"/>
            </a:spcBef>
            <a:spcAft>
              <a:spcPct val="15000"/>
            </a:spcAft>
            <a:buChar char="••"/>
          </a:pPr>
          <a:r>
            <a:rPr lang="en-GB" sz="2000" kern="1200" dirty="0" smtClean="0"/>
            <a:t>Shared service centres</a:t>
          </a:r>
          <a:endParaRPr lang="en-GB" sz="2000" kern="1200" dirty="0"/>
        </a:p>
        <a:p>
          <a:pPr marL="228600" lvl="1" indent="-228600" algn="l" defTabSz="889000">
            <a:lnSpc>
              <a:spcPct val="90000"/>
            </a:lnSpc>
            <a:spcBef>
              <a:spcPct val="0"/>
            </a:spcBef>
            <a:spcAft>
              <a:spcPct val="15000"/>
            </a:spcAft>
            <a:buChar char="••"/>
          </a:pPr>
          <a:r>
            <a:rPr lang="en-GB" sz="2000" kern="1200" dirty="0" smtClean="0"/>
            <a:t>G2B portal…</a:t>
          </a:r>
          <a:endParaRPr lang="en-GB" sz="2000" kern="1200" dirty="0"/>
        </a:p>
      </dsp:txBody>
      <dsp:txXfrm rot="5400000">
        <a:off x="5193522" y="1111712"/>
        <a:ext cx="1178718" cy="5442712"/>
      </dsp:txXfrm>
    </dsp:sp>
    <dsp:sp modelId="{D6DF3420-FE29-4883-8444-6F0D4CB2B698}">
      <dsp:nvSpPr>
        <dsp:cNvPr id="0" name=""/>
        <dsp:cNvSpPr/>
      </dsp:nvSpPr>
      <dsp:spPr>
        <a:xfrm>
          <a:off x="0" y="3096369"/>
          <a:ext cx="3061525" cy="147339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GB" sz="2800" kern="1200" dirty="0" smtClean="0"/>
            <a:t>G2B Projects</a:t>
          </a:r>
          <a:endParaRPr lang="en-GB" sz="2800" kern="1200" dirty="0"/>
        </a:p>
      </dsp:txBody>
      <dsp:txXfrm>
        <a:off x="0" y="3096369"/>
        <a:ext cx="3061525" cy="1473398"/>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B4A4FD-6837-4500-9AD4-44CD540D0C6D}" type="datetimeFigureOut">
              <a:rPr lang="en-IN" smtClean="0"/>
              <a:pPr/>
              <a:t>13-03-2014</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CB2166-1155-4D60-B1BE-BA82E43580E0}"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slide" Target="../slides/slide28.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12</a:t>
            </a:fld>
            <a:endParaRPr lang="en-US"/>
          </a:p>
        </p:txBody>
      </p:sp>
    </p:spTree>
    <p:extLst>
      <p:ext uri="{BB962C8B-B14F-4D97-AF65-F5344CB8AC3E}">
        <p14:creationId xmlns="" xmlns:p14="http://schemas.microsoft.com/office/powerpoint/2010/main" val="1013488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E3DBAB7-D912-48B6-94BE-7033CBE82D86}"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18</a:t>
            </a:fld>
            <a:endParaRPr lang="en-US"/>
          </a:p>
        </p:txBody>
      </p:sp>
    </p:spTree>
    <p:extLst>
      <p:ext uri="{BB962C8B-B14F-4D97-AF65-F5344CB8AC3E}">
        <p14:creationId xmlns:p14="http://schemas.microsoft.com/office/powerpoint/2010/main" xmlns="" val="35046283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19</a:t>
            </a:fld>
            <a:endParaRPr lang="en-US"/>
          </a:p>
        </p:txBody>
      </p:sp>
    </p:spTree>
    <p:extLst>
      <p:ext uri="{BB962C8B-B14F-4D97-AF65-F5344CB8AC3E}">
        <p14:creationId xmlns:p14="http://schemas.microsoft.com/office/powerpoint/2010/main" xmlns="" val="4046359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3"/>
          <p:cNvSpPr>
            <a:spLocks noGrp="1" noChangeArrowheads="1"/>
          </p:cNvSpPr>
          <p:nvPr>
            <p:ph type="dt" sz="quarter" idx="1"/>
          </p:nvPr>
        </p:nvSpPr>
        <p:spPr/>
        <p:txBody>
          <a:bodyPr/>
          <a:lstStyle/>
          <a:p>
            <a:pPr>
              <a:defRPr/>
            </a:pPr>
            <a:fld id="{F3627248-1CDA-4173-81B6-23ED0DD27667}" type="datetime1">
              <a:rPr lang="en-GB" altLang="en-US" smtClean="0"/>
              <a:pPr>
                <a:defRPr/>
              </a:pPr>
              <a:t>13/03/2014</a:t>
            </a:fld>
            <a:endParaRPr lang="en-GB" altLang="en-US" smtClean="0"/>
          </a:p>
        </p:txBody>
      </p:sp>
      <p:sp>
        <p:nvSpPr>
          <p:cNvPr id="309251" name="Rectangle 7"/>
          <p:cNvSpPr>
            <a:spLocks noGrp="1" noChangeArrowheads="1"/>
          </p:cNvSpPr>
          <p:nvPr>
            <p:ph type="sldNum" sz="quarter" idx="5"/>
          </p:nvPr>
        </p:nvSpPr>
        <p:spPr/>
        <p:txBody>
          <a:bodyPr/>
          <a:lstStyle/>
          <a:p>
            <a:pPr>
              <a:defRPr/>
            </a:pPr>
            <a:fld id="{A5CFFDB5-5285-4D6B-ABC5-083123DB9BD3}" type="slidenum">
              <a:rPr lang="en-GB" altLang="en-US" smtClean="0"/>
              <a:pPr>
                <a:defRPr/>
              </a:pPr>
              <a:t>22</a:t>
            </a:fld>
            <a:endParaRPr lang="en-GB" altLang="en-US" smtClean="0"/>
          </a:p>
        </p:txBody>
      </p:sp>
      <p:sp>
        <p:nvSpPr>
          <p:cNvPr id="8192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5"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3"/>
          <p:cNvSpPr>
            <a:spLocks noGrp="1" noChangeArrowheads="1"/>
          </p:cNvSpPr>
          <p:nvPr>
            <p:ph type="dt" sz="quarter" idx="1"/>
          </p:nvPr>
        </p:nvSpPr>
        <p:spPr/>
        <p:txBody>
          <a:bodyPr/>
          <a:lstStyle/>
          <a:p>
            <a:pPr>
              <a:defRPr/>
            </a:pPr>
            <a:endParaRPr lang="en-GB" altLang="en-US" smtClean="0"/>
          </a:p>
        </p:txBody>
      </p:sp>
      <p:sp>
        <p:nvSpPr>
          <p:cNvPr id="304131" name="Rectangle 7"/>
          <p:cNvSpPr>
            <a:spLocks noGrp="1" noChangeArrowheads="1"/>
          </p:cNvSpPr>
          <p:nvPr>
            <p:ph type="sldNum" sz="quarter" idx="5"/>
          </p:nvPr>
        </p:nvSpPr>
        <p:spPr/>
        <p:txBody>
          <a:bodyPr/>
          <a:lstStyle/>
          <a:p>
            <a:pPr>
              <a:defRPr/>
            </a:pPr>
            <a:fld id="{D56648E2-9DFD-4802-A63B-955906E039CF}" type="slidenum">
              <a:rPr lang="en-GB" altLang="en-US" smtClean="0"/>
              <a:pPr>
                <a:defRPr/>
              </a:pPr>
              <a:t>24</a:t>
            </a:fld>
            <a:endParaRPr lang="en-GB" altLang="en-US" smtClean="0"/>
          </a:p>
        </p:txBody>
      </p:sp>
      <p:sp>
        <p:nvSpPr>
          <p:cNvPr id="7885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7885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3"/>
          <p:cNvSpPr>
            <a:spLocks noGrp="1" noChangeArrowheads="1"/>
          </p:cNvSpPr>
          <p:nvPr>
            <p:ph type="dt" sz="quarter" idx="1"/>
          </p:nvPr>
        </p:nvSpPr>
        <p:spPr/>
        <p:txBody>
          <a:bodyPr/>
          <a:lstStyle/>
          <a:p>
            <a:pPr>
              <a:defRPr/>
            </a:pPr>
            <a:endParaRPr lang="en-GB" altLang="en-US" smtClean="0"/>
          </a:p>
        </p:txBody>
      </p:sp>
      <p:sp>
        <p:nvSpPr>
          <p:cNvPr id="304131" name="Rectangle 7"/>
          <p:cNvSpPr>
            <a:spLocks noGrp="1" noChangeArrowheads="1"/>
          </p:cNvSpPr>
          <p:nvPr>
            <p:ph type="sldNum" sz="quarter" idx="5"/>
          </p:nvPr>
        </p:nvSpPr>
        <p:spPr/>
        <p:txBody>
          <a:bodyPr/>
          <a:lstStyle/>
          <a:p>
            <a:pPr>
              <a:defRPr/>
            </a:pPr>
            <a:fld id="{D56648E2-9DFD-4802-A63B-955906E039CF}" type="slidenum">
              <a:rPr lang="en-GB" altLang="en-US" smtClean="0"/>
              <a:pPr>
                <a:defRPr/>
              </a:pPr>
              <a:t>25</a:t>
            </a:fld>
            <a:endParaRPr lang="en-GB" altLang="en-US" smtClean="0"/>
          </a:p>
        </p:txBody>
      </p:sp>
      <p:sp>
        <p:nvSpPr>
          <p:cNvPr id="78852"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78853"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3"/>
          <p:cNvSpPr>
            <a:spLocks noGrp="1" noChangeArrowheads="1"/>
          </p:cNvSpPr>
          <p:nvPr>
            <p:ph type="dt" sz="quarter" idx="1"/>
          </p:nvPr>
        </p:nvSpPr>
        <p:spPr/>
        <p:txBody>
          <a:bodyPr/>
          <a:lstStyle/>
          <a:p>
            <a:pPr>
              <a:defRPr/>
            </a:pPr>
            <a:endParaRPr lang="en-GB" altLang="en-US" smtClean="0"/>
          </a:p>
        </p:txBody>
      </p:sp>
      <p:sp>
        <p:nvSpPr>
          <p:cNvPr id="307203" name="Rectangle 7"/>
          <p:cNvSpPr>
            <a:spLocks noGrp="1" noChangeArrowheads="1"/>
          </p:cNvSpPr>
          <p:nvPr>
            <p:ph type="sldNum" sz="quarter" idx="5"/>
          </p:nvPr>
        </p:nvSpPr>
        <p:spPr/>
        <p:txBody>
          <a:bodyPr/>
          <a:lstStyle/>
          <a:p>
            <a:pPr>
              <a:defRPr/>
            </a:pPr>
            <a:fld id="{596FBCE0-FAC5-4D25-B47A-05E6D2ABF5D4}" type="slidenum">
              <a:rPr lang="en-GB" altLang="en-US" smtClean="0"/>
              <a:pPr>
                <a:defRPr/>
              </a:pPr>
              <a:t>26</a:t>
            </a:fld>
            <a:endParaRPr lang="en-GB" altLang="en-US" smtClean="0"/>
          </a:p>
        </p:txBody>
      </p:sp>
      <p:sp>
        <p:nvSpPr>
          <p:cNvPr id="79876"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79877"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doc id"/>
          <p:cNvSpPr>
            <a:spLocks noGrp="1" noChangeArrowheads="1"/>
          </p:cNvSpPr>
          <p:nvPr>
            <p:ph type="ftr" sz="quarter" idx="4"/>
          </p:nvPr>
        </p:nvSpPr>
        <p:spPr/>
        <p:txBody>
          <a:bodyPr/>
          <a:lstStyle/>
          <a:p>
            <a:pPr>
              <a:defRPr/>
            </a:pPr>
            <a:r>
              <a:rPr lang="en-GB" smtClean="0"/>
              <a:t>8393P1E021219-262420197PR</a:t>
            </a:r>
          </a:p>
        </p:txBody>
      </p:sp>
      <p:sp>
        <p:nvSpPr>
          <p:cNvPr id="372739" name="pg num"/>
          <p:cNvSpPr>
            <a:spLocks noGrp="1" noChangeArrowheads="1"/>
          </p:cNvSpPr>
          <p:nvPr>
            <p:ph type="sldNum" sz="quarter" idx="5"/>
          </p:nvPr>
        </p:nvSpPr>
        <p:spPr/>
        <p:txBody>
          <a:bodyPr/>
          <a:lstStyle/>
          <a:p>
            <a:pPr>
              <a:defRPr/>
            </a:pPr>
            <a:fld id="{975832A7-7E65-4E2B-A03A-BEBA15E3CDDB}" type="slidenum">
              <a:rPr lang="en-GB" smtClean="0"/>
              <a:pPr>
                <a:defRPr/>
              </a:pPr>
              <a:t>28</a:t>
            </a:fld>
            <a:endParaRPr lang="en-GB" smtClean="0"/>
          </a:p>
        </p:txBody>
      </p:sp>
      <p:sp>
        <p:nvSpPr>
          <p:cNvPr id="80900" name="Rectangle 2"/>
          <p:cNvSpPr>
            <a:spLocks noGrp="1" noRot="1" noChangeAspect="1" noChangeArrowheads="1" noTextEdit="1"/>
          </p:cNvSpPr>
          <p:nvPr>
            <p:ph type="sldImg"/>
          </p:nvPr>
        </p:nvSpPr>
        <p:spPr bwMode="auto">
          <a:xfrm>
            <a:off x="-1801813" y="1179513"/>
            <a:ext cx="10414001" cy="7810500"/>
          </a:xfrm>
          <a:solidFill>
            <a:srgbClr val="FFFFFF"/>
          </a:solidFill>
          <a:ln>
            <a:solidFill>
              <a:srgbClr val="000000"/>
            </a:solidFill>
            <a:miter lim="800000"/>
            <a:headEnd/>
            <a:tailEnd/>
          </a:ln>
        </p:spPr>
      </p:sp>
      <p:sp>
        <p:nvSpPr>
          <p:cNvPr id="80901" name="Rectangle 3"/>
          <p:cNvSpPr>
            <a:spLocks noGrp="1" noChangeArrowheads="1"/>
          </p:cNvSpPr>
          <p:nvPr>
            <p:ph type="body" idx="1"/>
          </p:nvPr>
        </p:nvSpPr>
        <p:spPr bwMode="auto">
          <a:xfrm>
            <a:off x="820740" y="339726"/>
            <a:ext cx="5222875" cy="304800"/>
          </a:xfrm>
          <a:solidFill>
            <a:srgbClr val="FFFFFF"/>
          </a:solidFill>
          <a:ln>
            <a:solidFill>
              <a:srgbClr val="000000"/>
            </a:solidFill>
            <a:miter lim="800000"/>
            <a:headEnd/>
            <a:tailEnd/>
          </a:ln>
        </p:spPr>
        <p:txBody>
          <a:bodyPr wrap="square" lIns="87927" tIns="43964" rIns="87927" bIns="43964" numCol="1" anchor="t" anchorCtr="0" compatLnSpc="1">
            <a:prstTxWarp prst="textNoShape">
              <a:avLst/>
            </a:prstTxWarp>
          </a:bodyPr>
          <a:lstStyle/>
          <a:p>
            <a:pPr>
              <a:spcBef>
                <a:spcPct val="0"/>
              </a:spcBef>
            </a:pPr>
            <a:endParaRPr lang="en-GB" smtClean="0"/>
          </a:p>
        </p:txBody>
      </p:sp>
      <p:sp>
        <p:nvSpPr>
          <p:cNvPr id="80902" name="McK Separator" hidden="1"/>
          <p:cNvSpPr>
            <a:spLocks noChangeShapeType="1"/>
          </p:cNvSpPr>
          <p:nvPr>
            <p:custDataLst>
              <p:tags r:id="rId1"/>
            </p:custDataLst>
          </p:nvPr>
        </p:nvSpPr>
        <p:spPr bwMode="auto">
          <a:xfrm>
            <a:off x="822326" y="1389062"/>
            <a:ext cx="5243513" cy="0"/>
          </a:xfrm>
          <a:prstGeom prst="line">
            <a:avLst/>
          </a:prstGeom>
          <a:noFill/>
          <a:ln w="9525">
            <a:solidFill>
              <a:schemeClr val="tx1"/>
            </a:solidFill>
            <a:round/>
            <a:headEnd/>
            <a:tailEnd/>
          </a:ln>
        </p:spPr>
        <p:txBody>
          <a:bodyPr lIns="87472" tIns="43736" rIns="87472" bIns="43736"/>
          <a:lstStyle/>
          <a:p>
            <a:endParaRPr lang="en-US"/>
          </a:p>
        </p:txBody>
      </p:sp>
      <p:sp>
        <p:nvSpPr>
          <p:cNvPr id="7" name="Date Placeholder 6"/>
          <p:cNvSpPr>
            <a:spLocks noGrp="1"/>
          </p:cNvSpPr>
          <p:nvPr>
            <p:ph type="dt"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8D6C8BD-A0DA-450B-A7E7-F43425106E1B}" type="slidenum">
              <a:rPr lang="en-GB" smtClean="0"/>
              <a:pPr>
                <a:defRPr/>
              </a:pPr>
              <a:t>29</a:t>
            </a:fld>
            <a:endParaRPr lang="en-GB"/>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8D6C8BD-A0DA-450B-A7E7-F43425106E1B}" type="slidenum">
              <a:rPr lang="en-GB" smtClean="0"/>
              <a:pPr>
                <a:defRPr/>
              </a:pPr>
              <a:t>30</a:t>
            </a:fld>
            <a:endParaRPr lang="en-GB"/>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33</a:t>
            </a:fld>
            <a:endParaRPr lang="en-US"/>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8D6C8BD-A0DA-450B-A7E7-F43425106E1B}" type="slidenum">
              <a:rPr lang="en-GB" smtClean="0"/>
              <a:pPr>
                <a:defRPr/>
              </a:pPr>
              <a:t>34</a:t>
            </a:fld>
            <a:endParaRPr lang="en-GB"/>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8D6C8BD-A0DA-450B-A7E7-F43425106E1B}" type="slidenum">
              <a:rPr lang="en-GB" smtClean="0"/>
              <a:pPr>
                <a:defRPr/>
              </a:pPr>
              <a:t>35</a:t>
            </a:fld>
            <a:endParaRPr lang="en-GB"/>
          </a:p>
        </p:txBody>
      </p:sp>
      <p:sp>
        <p:nvSpPr>
          <p:cNvPr id="5" name="Date Placeholder 4"/>
          <p:cNvSpPr>
            <a:spLocks noGrp="1"/>
          </p:cNvSpPr>
          <p:nvPr>
            <p:ph type="dt" idx="1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8D6C8BD-A0DA-450B-A7E7-F43425106E1B}" type="slidenum">
              <a:rPr lang="en-GB" smtClean="0"/>
              <a:pPr>
                <a:defRPr/>
              </a:pPr>
              <a:t>36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5</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3742C6-EBE9-4747-ABCC-5B0819CBCAEA}" type="slidenum">
              <a:rPr lang="en-US" smtClean="0"/>
              <a:pPr/>
              <a:t>37</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F3742C6-EBE9-4747-ABCC-5B0819CBCAEA}" type="slidenum">
              <a:rPr lang="en-US" smtClean="0"/>
              <a:pPr/>
              <a:t>38</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endParaRPr lang="en-GB" dirty="0">
              <a:latin typeface="Arial" pitchFamily="34" charset="0"/>
              <a:cs typeface="Arial" pitchFamily="34" charset="0"/>
            </a:endParaRP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39</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xfrm>
            <a:off x="1143000" y="685800"/>
            <a:ext cx="4572000" cy="3429000"/>
          </a:xfrm>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Arial" pitchFamily="34" charset="0"/>
                <a:cs typeface="Arial" pitchFamily="34" charset="0"/>
              </a:rPr>
              <a:t>This slide indicates the tentative period in the e-Governance Lifecycle where the DPR is prepared</a:t>
            </a:r>
          </a:p>
        </p:txBody>
      </p:sp>
      <p:sp>
        <p:nvSpPr>
          <p:cNvPr id="4" name="Slide Number Placeholder 3"/>
          <p:cNvSpPr>
            <a:spLocks noGrp="1"/>
          </p:cNvSpPr>
          <p:nvPr>
            <p:ph type="sldNum" sz="quarter" idx="5"/>
          </p:nvPr>
        </p:nvSpPr>
        <p:spPr/>
        <p:txBody>
          <a:bodyPr/>
          <a:lstStyle/>
          <a:p>
            <a:pPr>
              <a:defRPr/>
            </a:pPr>
            <a:fld id="{CB6B5CCE-F47D-4B0C-BCDF-793D8925D07F}" type="slidenum">
              <a:rPr lang="en-US" smtClean="0"/>
              <a:pPr>
                <a:defRPr/>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E3DBAB7-D912-48B6-94BE-7033CBE82D86}"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Transaction costs, often known as coordination costs, are well defined as the costs of "all the information processing necessary to coordinate the work of people and machines that perform the primary processes,”. A transaction cost is a cost incurred in making an economic exchange. </a:t>
            </a:r>
            <a:br>
              <a:rPr lang="en-US" dirty="0" smtClean="0"/>
            </a:br>
            <a:endParaRPr lang="en-US" dirty="0" smtClean="0"/>
          </a:p>
          <a:p>
            <a:r>
              <a:rPr lang="en-US" dirty="0" smtClean="0"/>
              <a:t>Production costs include the costs incurred from "the physical or other primary processes necessary to create and distribute the goods or services being produced”</a:t>
            </a:r>
          </a:p>
          <a:p>
            <a:endParaRPr lang="en-US" dirty="0"/>
          </a:p>
        </p:txBody>
      </p:sp>
      <p:sp>
        <p:nvSpPr>
          <p:cNvPr id="4" name="Slide Number Placeholder 3"/>
          <p:cNvSpPr>
            <a:spLocks noGrp="1"/>
          </p:cNvSpPr>
          <p:nvPr>
            <p:ph type="sldNum" sz="quarter" idx="10"/>
          </p:nvPr>
        </p:nvSpPr>
        <p:spPr/>
        <p:txBody>
          <a:bodyPr/>
          <a:lstStyle/>
          <a:p>
            <a:fld id="{1E3DBAB7-D912-48B6-94BE-7033CBE82D86}"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72DAD0D-02AE-4B46-9BB9-F3C4694890FB}" type="datetime1">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62C5487C-3378-4293-96AB-8952542CDE93}" type="datetime1">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9151888-CB73-4AE2-B4D2-32A40EA380BA}" type="datetime1">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28CB1B4-830E-414B-89AF-5570AB2F9D1E}" type="datetime1">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76B435-4F60-4C2F-9654-EA5AF810E665}" type="datetime1">
              <a:rPr lang="en-IN" smtClean="0"/>
              <a:pPr/>
              <a:t>13-03-2014</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9F4F48B2-5F6F-4ABA-84B6-6C537534D484}" type="datetime1">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065BAE05-CD6B-49B5-9051-8B083E48C452}" type="datetime1">
              <a:rPr lang="en-IN" smtClean="0"/>
              <a:pPr/>
              <a:t>13-03-2014</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C6ED426-2BFF-4A44-9BB2-3E8CC7D19086}" type="datetime1">
              <a:rPr lang="en-IN" smtClean="0"/>
              <a:pPr/>
              <a:t>13-03-2014</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1702AF-63BC-45D7-A84E-49558DDC54A0}" type="datetime1">
              <a:rPr lang="en-IN" smtClean="0"/>
              <a:pPr/>
              <a:t>13-03-2014</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00ADDE-72A1-463A-8EC6-4A8846E3DB25}" type="datetime1">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4EEDAC-D8A7-42DB-9E06-4D42DFEF1715}" type="datetime1">
              <a:rPr lang="en-IN" smtClean="0"/>
              <a:pPr/>
              <a:t>13-03-2014</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BF9FACD-51A1-45BB-9008-464F46D38E77}"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315F74-08B6-44BB-ADB7-E832D82431D1}" type="datetime1">
              <a:rPr lang="en-IN" smtClean="0"/>
              <a:pPr/>
              <a:t>13-03-2014</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F9FACD-51A1-45BB-9008-464F46D38E77}"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764704"/>
            <a:ext cx="8208912" cy="5760640"/>
          </a:xfrm>
        </p:spPr>
        <p:txBody>
          <a:bodyPr>
            <a:normAutofit lnSpcReduction="10000"/>
          </a:bodyPr>
          <a:lstStyle/>
          <a:p>
            <a:r>
              <a:rPr lang="en-US" b="1" dirty="0" smtClean="0">
                <a:solidFill>
                  <a:srgbClr val="002060"/>
                </a:solidFill>
                <a:latin typeface="Bookman Old Style" pitchFamily="18" charset="0"/>
              </a:rPr>
              <a:t>Orientation and </a:t>
            </a:r>
            <a:r>
              <a:rPr lang="en-US" b="1" dirty="0" err="1" smtClean="0">
                <a:solidFill>
                  <a:srgbClr val="002060"/>
                </a:solidFill>
                <a:latin typeface="Bookman Old Style" pitchFamily="18" charset="0"/>
              </a:rPr>
              <a:t>eGLC</a:t>
            </a:r>
            <a:r>
              <a:rPr lang="en-US" b="1" dirty="0" smtClean="0">
                <a:solidFill>
                  <a:srgbClr val="002060"/>
                </a:solidFill>
                <a:latin typeface="Bookman Old Style" pitchFamily="18" charset="0"/>
              </a:rPr>
              <a:t> Training for </a:t>
            </a:r>
            <a:r>
              <a:rPr lang="en-US" b="1" dirty="0" err="1" smtClean="0">
                <a:solidFill>
                  <a:srgbClr val="002060"/>
                </a:solidFill>
                <a:latin typeface="Bookman Old Style" pitchFamily="18" charset="0"/>
              </a:rPr>
              <a:t>SeMT</a:t>
            </a:r>
            <a:endParaRPr lang="en-US" b="1" dirty="0" smtClean="0">
              <a:solidFill>
                <a:srgbClr val="002060"/>
              </a:solidFill>
              <a:latin typeface="Bookman Old Style" pitchFamily="18" charset="0"/>
            </a:endParaRPr>
          </a:p>
          <a:p>
            <a:endParaRPr lang="en-US" b="1" dirty="0" smtClean="0">
              <a:solidFill>
                <a:srgbClr val="002060"/>
              </a:solidFill>
              <a:latin typeface="Bookman Old Style" pitchFamily="18" charset="0"/>
            </a:endParaRPr>
          </a:p>
          <a:p>
            <a:r>
              <a:rPr lang="en-US" b="1" dirty="0" smtClean="0">
                <a:solidFill>
                  <a:srgbClr val="002060"/>
                </a:solidFill>
                <a:latin typeface="Bookman Old Style" pitchFamily="18" charset="0"/>
              </a:rPr>
              <a:t>Day </a:t>
            </a:r>
            <a:r>
              <a:rPr lang="en-US" b="1" dirty="0">
                <a:solidFill>
                  <a:srgbClr val="002060"/>
                </a:solidFill>
                <a:latin typeface="Bookman Old Style" pitchFamily="18" charset="0"/>
              </a:rPr>
              <a:t>– 4 </a:t>
            </a:r>
            <a:endParaRPr lang="en-US" b="1" dirty="0" smtClean="0">
              <a:solidFill>
                <a:srgbClr val="002060"/>
              </a:solidFill>
              <a:latin typeface="Bookman Old Style" pitchFamily="18" charset="0"/>
            </a:endParaRPr>
          </a:p>
          <a:p>
            <a:r>
              <a:rPr lang="en-US" dirty="0" smtClean="0">
                <a:solidFill>
                  <a:srgbClr val="002060"/>
                </a:solidFill>
                <a:latin typeface="Bookman Old Style" pitchFamily="18" charset="0"/>
              </a:rPr>
              <a:t>(</a:t>
            </a:r>
            <a:r>
              <a:rPr lang="en-US" dirty="0">
                <a:solidFill>
                  <a:srgbClr val="002060"/>
                </a:solidFill>
                <a:latin typeface="Bookman Old Style" pitchFamily="18" charset="0"/>
              </a:rPr>
              <a:t>e-Gov. Infrastructure, Legal Framework, Business Models)</a:t>
            </a:r>
            <a:endParaRPr lang="en-IN" dirty="0">
              <a:solidFill>
                <a:srgbClr val="002060"/>
              </a:solidFill>
              <a:latin typeface="Bookman Old Style" pitchFamily="18" charset="0"/>
            </a:endParaRPr>
          </a:p>
          <a:p>
            <a:endParaRPr lang="en-US" b="1" dirty="0">
              <a:solidFill>
                <a:srgbClr val="002060"/>
              </a:solidFill>
              <a:latin typeface="Bookman Old Style" pitchFamily="18" charset="0"/>
            </a:endParaRPr>
          </a:p>
          <a:p>
            <a:endParaRPr lang="en-US" b="1" dirty="0" smtClean="0">
              <a:solidFill>
                <a:srgbClr val="002060"/>
              </a:solidFill>
              <a:latin typeface="Bookman Old Style" pitchFamily="18" charset="0"/>
            </a:endParaRPr>
          </a:p>
          <a:p>
            <a:r>
              <a:rPr lang="en-US" b="1" dirty="0" smtClean="0">
                <a:solidFill>
                  <a:srgbClr val="002060"/>
                </a:solidFill>
                <a:latin typeface="Bookman Old Style" pitchFamily="18" charset="0"/>
              </a:rPr>
              <a:t>Session </a:t>
            </a:r>
            <a:r>
              <a:rPr lang="en-US" b="1" dirty="0">
                <a:solidFill>
                  <a:srgbClr val="002060"/>
                </a:solidFill>
                <a:latin typeface="Bookman Old Style" pitchFamily="18" charset="0"/>
              </a:rPr>
              <a:t>4: </a:t>
            </a:r>
            <a:endParaRPr lang="en-US" b="1" dirty="0" smtClean="0">
              <a:solidFill>
                <a:srgbClr val="002060"/>
              </a:solidFill>
              <a:latin typeface="Bookman Old Style" pitchFamily="18" charset="0"/>
            </a:endParaRPr>
          </a:p>
          <a:p>
            <a:r>
              <a:rPr lang="en-US" dirty="0" smtClean="0">
                <a:solidFill>
                  <a:srgbClr val="002060"/>
                </a:solidFill>
                <a:latin typeface="Bookman Old Style" pitchFamily="18" charset="0"/>
              </a:rPr>
              <a:t>Business </a:t>
            </a:r>
            <a:r>
              <a:rPr lang="en-US" dirty="0">
                <a:solidFill>
                  <a:srgbClr val="002060"/>
                </a:solidFill>
                <a:latin typeface="Bookman Old Style" pitchFamily="18" charset="0"/>
              </a:rPr>
              <a:t>Models &amp; PPP for implementation of e-Governance</a:t>
            </a:r>
            <a:endParaRPr lang="en-IN" dirty="0">
              <a:solidFill>
                <a:srgbClr val="002060"/>
              </a:solidFill>
              <a:latin typeface="Bookman Old Style" pitchFamily="18" charset="0"/>
            </a:endParaRPr>
          </a:p>
          <a:p>
            <a:pPr algn="l"/>
            <a:endParaRPr lang="en-IN" dirty="0"/>
          </a:p>
        </p:txBody>
      </p:sp>
      <p:sp>
        <p:nvSpPr>
          <p:cNvPr id="4" name="Slide Number Placeholder 3"/>
          <p:cNvSpPr>
            <a:spLocks noGrp="1"/>
          </p:cNvSpPr>
          <p:nvPr>
            <p:ph type="sldNum" sz="quarter" idx="12"/>
          </p:nvPr>
        </p:nvSpPr>
        <p:spPr/>
        <p:txBody>
          <a:bodyPr/>
          <a:lstStyle/>
          <a:p>
            <a:fld id="{DBF9FACD-51A1-45BB-9008-464F46D38E77}" type="slidenum">
              <a:rPr lang="en-IN" smtClean="0"/>
              <a:pPr/>
              <a:t>1</a:t>
            </a:fld>
            <a:endParaRPr lang="en-I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Rounded Rectangle 6"/>
          <p:cNvSpPr/>
          <p:nvPr/>
        </p:nvSpPr>
        <p:spPr>
          <a:xfrm>
            <a:off x="228600" y="1676400"/>
            <a:ext cx="8610600" cy="1828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For determining the right business model, it is important to understand the project costs right…across the project lifecycle…</a:t>
            </a:r>
          </a:p>
        </p:txBody>
      </p:sp>
      <p:sp>
        <p:nvSpPr>
          <p:cNvPr id="8" name="Rounded Rectangle 7"/>
          <p:cNvSpPr/>
          <p:nvPr/>
        </p:nvSpPr>
        <p:spPr>
          <a:xfrm>
            <a:off x="228600" y="4038600"/>
            <a:ext cx="86106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Let us understand the project costs/investments needed in e-Governance Projects….</a:t>
            </a:r>
          </a:p>
        </p:txBody>
      </p:sp>
      <p:sp>
        <p:nvSpPr>
          <p:cNvPr id="9" name="Title 1"/>
          <p:cNvSpPr>
            <a:spLocks noGrp="1"/>
          </p:cNvSpPr>
          <p:nvPr>
            <p:ph type="ctrTitle"/>
          </p:nvPr>
        </p:nvSpPr>
        <p:spPr>
          <a:xfrm>
            <a:off x="161925" y="608013"/>
            <a:ext cx="8804275" cy="820737"/>
          </a:xfrm>
        </p:spPr>
        <p:txBody>
          <a:bodyPr>
            <a:normAutofit/>
          </a:bodyPr>
          <a:lstStyle/>
          <a:p>
            <a:r>
              <a:rPr lang="en-US" sz="3200" dirty="0">
                <a:solidFill>
                  <a:srgbClr val="7030A0"/>
                </a:solidFill>
              </a:rPr>
              <a:t>e-Governance Project Lifecycle</a:t>
            </a:r>
          </a:p>
        </p:txBody>
      </p:sp>
      <p:sp>
        <p:nvSpPr>
          <p:cNvPr id="5" name="Slide Number Placeholder 4"/>
          <p:cNvSpPr>
            <a:spLocks noGrp="1"/>
          </p:cNvSpPr>
          <p:nvPr>
            <p:ph type="sldNum" sz="quarter" idx="12"/>
          </p:nvPr>
        </p:nvSpPr>
        <p:spPr/>
        <p:txBody>
          <a:bodyPr/>
          <a:lstStyle/>
          <a:p>
            <a:fld id="{DBF9FACD-51A1-45BB-9008-464F46D38E77}" type="slidenum">
              <a:rPr lang="en-IN" smtClean="0"/>
              <a:pPr/>
              <a:t>10</a:t>
            </a:fld>
            <a:endParaRPr lang="en-IN"/>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76200"/>
            <a:ext cx="8804275" cy="820737"/>
          </a:xfrm>
        </p:spPr>
        <p:txBody>
          <a:bodyPr anchor="ctr">
            <a:normAutofit/>
          </a:bodyPr>
          <a:lstStyle/>
          <a:p>
            <a:pPr algn="ctr"/>
            <a:r>
              <a:rPr lang="en-US" sz="3200" dirty="0" smtClean="0">
                <a:solidFill>
                  <a:srgbClr val="7030A0"/>
                </a:solidFill>
              </a:rPr>
              <a:t>Classification of Costs</a:t>
            </a:r>
            <a:endParaRPr lang="en-US" sz="3200" dirty="0">
              <a:solidFill>
                <a:srgbClr val="7030A0"/>
              </a:solidFill>
            </a:endParaRPr>
          </a:p>
        </p:txBody>
      </p:sp>
      <p:sp>
        <p:nvSpPr>
          <p:cNvPr id="3" name="Subtitle 2"/>
          <p:cNvSpPr>
            <a:spLocks noGrp="1"/>
          </p:cNvSpPr>
          <p:nvPr>
            <p:ph type="subTitle" sz="quarter" idx="1"/>
          </p:nvPr>
        </p:nvSpPr>
        <p:spPr>
          <a:xfrm>
            <a:off x="2057400" y="4152900"/>
            <a:ext cx="8804275" cy="5410200"/>
          </a:xfrm>
        </p:spPr>
        <p:txBody>
          <a:bodyPr/>
          <a:lstStyle/>
          <a:p>
            <a:r>
              <a:rPr lang="en-US" dirty="0" smtClean="0"/>
              <a:t/>
            </a:r>
            <a:br>
              <a:rPr lang="en-US" dirty="0" smtClean="0"/>
            </a:br>
            <a:endParaRPr lang="en-US" dirty="0" smtClean="0"/>
          </a:p>
          <a:p>
            <a:pPr>
              <a:buFont typeface="Arial"/>
              <a:buChar char="•"/>
            </a:pPr>
            <a:endParaRPr lang="en-US" dirty="0" smtClean="0"/>
          </a:p>
          <a:p>
            <a:r>
              <a:rPr lang="en-US" dirty="0" smtClean="0"/>
              <a:t/>
            </a:r>
            <a:br>
              <a:rPr lang="en-US" dirty="0" smtClean="0"/>
            </a:br>
            <a:r>
              <a:rPr lang="en-US" dirty="0" smtClean="0"/>
              <a:t/>
            </a:r>
            <a:br>
              <a:rPr lang="en-US" dirty="0" smtClean="0"/>
            </a:br>
            <a:endParaRPr lang="en-US" dirty="0" smtClean="0"/>
          </a:p>
          <a:p>
            <a:pPr lvl="1">
              <a:buFont typeface="Arial"/>
              <a:buChar char="•"/>
            </a:pPr>
            <a:endParaRPr lang="en-US" dirty="0"/>
          </a:p>
        </p:txBody>
      </p:sp>
      <p:graphicFrame>
        <p:nvGraphicFramePr>
          <p:cNvPr id="4" name="Table 3"/>
          <p:cNvGraphicFramePr>
            <a:graphicFrameLocks noGrp="1"/>
          </p:cNvGraphicFramePr>
          <p:nvPr/>
        </p:nvGraphicFramePr>
        <p:xfrm>
          <a:off x="395536" y="692695"/>
          <a:ext cx="8424936" cy="5875604"/>
        </p:xfrm>
        <a:graphic>
          <a:graphicData uri="http://schemas.openxmlformats.org/drawingml/2006/table">
            <a:tbl>
              <a:tblPr firstRow="1" bandRow="1">
                <a:tableStyleId>{5C22544A-7EE6-4342-B048-85BDC9FD1C3A}</a:tableStyleId>
              </a:tblPr>
              <a:tblGrid>
                <a:gridCol w="4212468"/>
                <a:gridCol w="4212468"/>
              </a:tblGrid>
              <a:tr h="616821">
                <a:tc>
                  <a:txBody>
                    <a:bodyPr/>
                    <a:lstStyle/>
                    <a:p>
                      <a:endParaRPr lang="en-US" dirty="0"/>
                    </a:p>
                  </a:txBody>
                  <a:tcPr/>
                </a:tc>
                <a:tc>
                  <a:txBody>
                    <a:bodyPr/>
                    <a:lstStyle/>
                    <a:p>
                      <a:endParaRPr lang="en-US" dirty="0"/>
                    </a:p>
                  </a:txBody>
                  <a:tcPr/>
                </a:tc>
              </a:tr>
              <a:tr h="1893709">
                <a:tc>
                  <a:txBody>
                    <a:bodyPr/>
                    <a:lstStyle/>
                    <a:p>
                      <a:r>
                        <a:rPr lang="en-US" sz="2400" dirty="0" smtClean="0"/>
                        <a:t>Based on Whether or not Asset is created</a:t>
                      </a:r>
                    </a:p>
                    <a:p>
                      <a:pPr lvl="1">
                        <a:buFont typeface="Arial"/>
                        <a:buChar char="•"/>
                      </a:pPr>
                      <a:r>
                        <a:rPr lang="en-US" sz="2400" dirty="0" smtClean="0"/>
                        <a:t>    Capital Costs</a:t>
                      </a:r>
                      <a:r>
                        <a:rPr lang="en-US" sz="2400" baseline="0" dirty="0" smtClean="0"/>
                        <a:t> </a:t>
                      </a:r>
                      <a:r>
                        <a:rPr lang="en-US" sz="2400" dirty="0" smtClean="0"/>
                        <a:t> [</a:t>
                      </a:r>
                      <a:r>
                        <a:rPr lang="en-US" sz="2400" dirty="0" err="1" smtClean="0"/>
                        <a:t>Capex</a:t>
                      </a:r>
                      <a:r>
                        <a:rPr lang="en-US" sz="2400" dirty="0" smtClean="0"/>
                        <a:t>]</a:t>
                      </a:r>
                    </a:p>
                    <a:p>
                      <a:pPr lvl="1">
                        <a:buFont typeface="Arial"/>
                        <a:buChar char="•"/>
                      </a:pPr>
                      <a:r>
                        <a:rPr lang="en-US" sz="2400" dirty="0" smtClean="0"/>
                        <a:t>    Operating Costs [</a:t>
                      </a:r>
                      <a:r>
                        <a:rPr lang="en-US" sz="2400" dirty="0" err="1" smtClean="0"/>
                        <a:t>Opex</a:t>
                      </a:r>
                      <a:r>
                        <a:rPr lang="en-US" sz="2400" dirty="0" smtClean="0"/>
                        <a:t>]</a:t>
                      </a:r>
                    </a:p>
                    <a:p>
                      <a:pPr lvl="1">
                        <a:buFont typeface="Arial"/>
                        <a:buChar char="•"/>
                      </a:pPr>
                      <a:endParaRPr lang="en-US" sz="2400" dirty="0"/>
                    </a:p>
                  </a:txBody>
                  <a:tcPr/>
                </a:tc>
                <a:tc>
                  <a:txBody>
                    <a:bodyPr/>
                    <a:lstStyle/>
                    <a:p>
                      <a:r>
                        <a:rPr lang="en-US" sz="2400" dirty="0" smtClean="0"/>
                        <a:t>Based on Variability</a:t>
                      </a:r>
                    </a:p>
                    <a:p>
                      <a:pPr lvl="1">
                        <a:buFont typeface="Arial"/>
                        <a:buChar char="•"/>
                      </a:pPr>
                      <a:r>
                        <a:rPr lang="en-US" sz="2400" dirty="0" smtClean="0"/>
                        <a:t>   Fixed Costs</a:t>
                      </a:r>
                    </a:p>
                    <a:p>
                      <a:pPr lvl="1">
                        <a:buFont typeface="Arial"/>
                        <a:buChar char="•"/>
                      </a:pPr>
                      <a:r>
                        <a:rPr lang="en-US" sz="2400" dirty="0" smtClean="0"/>
                        <a:t>   Variable Costs</a:t>
                      </a:r>
                    </a:p>
                    <a:p>
                      <a:pPr lvl="1">
                        <a:buFont typeface="Arial"/>
                        <a:buChar char="•"/>
                      </a:pPr>
                      <a:r>
                        <a:rPr lang="en-US" sz="2400" dirty="0" smtClean="0"/>
                        <a:t>    Semi-Variable costs</a:t>
                      </a:r>
                    </a:p>
                    <a:p>
                      <a:pPr lvl="1">
                        <a:buFont typeface="Arial"/>
                        <a:buChar char="•"/>
                      </a:pPr>
                      <a:endParaRPr lang="en-US" sz="2400" dirty="0"/>
                    </a:p>
                  </a:txBody>
                  <a:tcPr/>
                </a:tc>
              </a:tr>
              <a:tr h="1172296">
                <a:tc>
                  <a:txBody>
                    <a:bodyPr/>
                    <a:lstStyle/>
                    <a:p>
                      <a:r>
                        <a:rPr lang="en-US" sz="2400" dirty="0" smtClean="0"/>
                        <a:t>Based on Directness</a:t>
                      </a:r>
                    </a:p>
                    <a:p>
                      <a:pPr lvl="1">
                        <a:buFont typeface="Arial"/>
                        <a:buChar char="•"/>
                      </a:pPr>
                      <a:r>
                        <a:rPr lang="en-US" sz="2400" dirty="0" smtClean="0"/>
                        <a:t>    Direct Costs</a:t>
                      </a:r>
                    </a:p>
                    <a:p>
                      <a:pPr lvl="1">
                        <a:buFont typeface="Arial"/>
                        <a:buChar char="•"/>
                      </a:pPr>
                      <a:r>
                        <a:rPr lang="en-US" sz="2400" dirty="0" smtClean="0"/>
                        <a:t>    Indirect Costs</a:t>
                      </a:r>
                      <a:endParaRPr lang="en-US" sz="2400" dirty="0"/>
                    </a:p>
                  </a:txBody>
                  <a:tcPr/>
                </a:tc>
                <a:tc>
                  <a:txBody>
                    <a:bodyPr/>
                    <a:lstStyle/>
                    <a:p>
                      <a:r>
                        <a:rPr lang="en-US" sz="2400" dirty="0" smtClean="0"/>
                        <a:t>From Economics perspective</a:t>
                      </a:r>
                    </a:p>
                    <a:p>
                      <a:pPr lvl="1">
                        <a:buFont typeface="Arial"/>
                        <a:buChar char="•"/>
                      </a:pPr>
                      <a:r>
                        <a:rPr lang="en-US" sz="2400" dirty="0" smtClean="0"/>
                        <a:t>  Production Costs</a:t>
                      </a:r>
                    </a:p>
                    <a:p>
                      <a:pPr lvl="1">
                        <a:buFont typeface="Arial"/>
                        <a:buChar char="•"/>
                      </a:pPr>
                      <a:r>
                        <a:rPr lang="en-US" sz="2400" dirty="0" smtClean="0"/>
                        <a:t>  Transaction Costs</a:t>
                      </a:r>
                      <a:endParaRPr lang="en-US" sz="2400" dirty="0"/>
                    </a:p>
                  </a:txBody>
                  <a:tcPr/>
                </a:tc>
              </a:tr>
              <a:tr h="1533002">
                <a:tc gridSpan="2">
                  <a:txBody>
                    <a:bodyPr/>
                    <a:lstStyle/>
                    <a:p>
                      <a:pPr marL="0" marR="0" lvl="0" indent="0" algn="l" defTabSz="914400" rtl="0" eaLnBrk="1" fontAlgn="auto" latinLnBrk="0" hangingPunct="1">
                        <a:lnSpc>
                          <a:spcPct val="100000"/>
                        </a:lnSpc>
                        <a:spcBef>
                          <a:spcPts val="0"/>
                        </a:spcBef>
                        <a:spcAft>
                          <a:spcPts val="0"/>
                        </a:spcAft>
                        <a:buClrTx/>
                        <a:buSzTx/>
                        <a:buFont typeface="Arial"/>
                        <a:buNone/>
                        <a:tabLst/>
                        <a:defRPr/>
                      </a:pPr>
                      <a:r>
                        <a:rPr lang="en-US" sz="2400" dirty="0" smtClean="0"/>
                        <a:t>Cost</a:t>
                      </a:r>
                      <a:r>
                        <a:rPr lang="en-US" sz="2400" baseline="0" dirty="0" smtClean="0"/>
                        <a:t> concepts for decision making</a:t>
                      </a:r>
                    </a:p>
                    <a:p>
                      <a:pPr marL="0" marR="0" lvl="0" indent="0" algn="l" defTabSz="914400" rtl="0" eaLnBrk="1" fontAlgn="auto" latinLnBrk="0" hangingPunct="1">
                        <a:lnSpc>
                          <a:spcPct val="100000"/>
                        </a:lnSpc>
                        <a:spcBef>
                          <a:spcPts val="0"/>
                        </a:spcBef>
                        <a:spcAft>
                          <a:spcPts val="0"/>
                        </a:spcAft>
                        <a:buClrTx/>
                        <a:buSzTx/>
                        <a:buFont typeface="Arial"/>
                        <a:buChar char="•"/>
                        <a:tabLst/>
                        <a:defRPr/>
                      </a:pPr>
                      <a:r>
                        <a:rPr lang="en-US" sz="2400" baseline="0" dirty="0" smtClean="0"/>
                        <a:t>    Incremental costs                                      Opportunity Costs</a:t>
                      </a:r>
                    </a:p>
                    <a:p>
                      <a:pPr marL="0" marR="0" lvl="0" indent="0" algn="l" defTabSz="914400" rtl="0" eaLnBrk="1" fontAlgn="auto" latinLnBrk="0" hangingPunct="1">
                        <a:lnSpc>
                          <a:spcPct val="100000"/>
                        </a:lnSpc>
                        <a:spcBef>
                          <a:spcPts val="0"/>
                        </a:spcBef>
                        <a:spcAft>
                          <a:spcPts val="0"/>
                        </a:spcAft>
                        <a:buClrTx/>
                        <a:buSzTx/>
                        <a:buFont typeface="Arial"/>
                        <a:buChar char="•"/>
                        <a:tabLst/>
                        <a:defRPr/>
                      </a:pPr>
                      <a:r>
                        <a:rPr lang="en-US" sz="2400" baseline="0" dirty="0" smtClean="0"/>
                        <a:t>    Sunk Costs</a:t>
                      </a:r>
                    </a:p>
                  </a:txBody>
                  <a:tcPr/>
                </a:tc>
                <a:tc hMerge="1">
                  <a:txBody>
                    <a:bodyPr/>
                    <a:lstStyle/>
                    <a:p>
                      <a:pPr lvl="0" algn="l">
                        <a:buFont typeface="Arial"/>
                        <a:buChar char="•"/>
                      </a:pPr>
                      <a:endParaRPr lang="en-US" baseline="0" dirty="0" smtClean="0"/>
                    </a:p>
                  </a:txBody>
                  <a:tcPr/>
                </a:tc>
              </a:tr>
              <a:tr h="616821">
                <a:tc gridSpan="2">
                  <a:txBody>
                    <a:bodyPr/>
                    <a:lstStyle/>
                    <a:p>
                      <a:pPr lvl="0" algn="ctr">
                        <a:buFont typeface="Arial"/>
                        <a:buNone/>
                      </a:pPr>
                      <a:r>
                        <a:rPr lang="en-US" baseline="0" dirty="0" smtClean="0"/>
                        <a:t>There are other classifications too…</a:t>
                      </a:r>
                    </a:p>
                  </a:txBody>
                  <a:tcPr/>
                </a:tc>
                <a:tc hMerge="1">
                  <a:txBody>
                    <a:bodyPr/>
                    <a:lstStyle/>
                    <a:p>
                      <a:endParaRPr lang="en-US"/>
                    </a:p>
                  </a:txBody>
                  <a:tcPr/>
                </a:tc>
              </a:tr>
            </a:tbl>
          </a:graphicData>
        </a:graphic>
      </p:graphicFrame>
      <p:sp>
        <p:nvSpPr>
          <p:cNvPr id="5" name="Slide Number Placeholder 4"/>
          <p:cNvSpPr>
            <a:spLocks noGrp="1"/>
          </p:cNvSpPr>
          <p:nvPr>
            <p:ph type="sldNum" sz="quarter" idx="12"/>
          </p:nvPr>
        </p:nvSpPr>
        <p:spPr/>
        <p:txBody>
          <a:bodyPr/>
          <a:lstStyle/>
          <a:p>
            <a:fld id="{DBF9FACD-51A1-45BB-9008-464F46D38E77}" type="slidenum">
              <a:rPr lang="en-IN" smtClean="0"/>
              <a:pPr/>
              <a:t>11</a:t>
            </a:fld>
            <a:endParaRPr lang="en-IN"/>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4" name="Picture 3"/>
          <p:cNvPicPr>
            <a:picLocks noChangeAspect="1"/>
          </p:cNvPicPr>
          <p:nvPr/>
        </p:nvPicPr>
        <p:blipFill>
          <a:blip r:embed="rId3" cstate="print"/>
          <a:stretch>
            <a:fillRect/>
          </a:stretch>
        </p:blipFill>
        <p:spPr>
          <a:xfrm>
            <a:off x="228600" y="620688"/>
            <a:ext cx="8599599" cy="5112568"/>
          </a:xfrm>
          <a:prstGeom prst="rect">
            <a:avLst/>
          </a:prstGeom>
        </p:spPr>
      </p:pic>
      <p:sp>
        <p:nvSpPr>
          <p:cNvPr id="5" name="Slide Number Placeholder 4"/>
          <p:cNvSpPr>
            <a:spLocks noGrp="1"/>
          </p:cNvSpPr>
          <p:nvPr>
            <p:ph type="sldNum" sz="quarter" idx="12"/>
          </p:nvPr>
        </p:nvSpPr>
        <p:spPr/>
        <p:txBody>
          <a:bodyPr/>
          <a:lstStyle/>
          <a:p>
            <a:fld id="{DBF9FACD-51A1-45BB-9008-464F46D38E77}" type="slidenum">
              <a:rPr lang="en-IN" smtClean="0"/>
              <a:pPr/>
              <a:t>12</a:t>
            </a:fld>
            <a:endParaRPr lang="en-IN"/>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304800"/>
            <a:ext cx="8804275" cy="820737"/>
          </a:xfrm>
        </p:spPr>
        <p:txBody>
          <a:bodyPr>
            <a:normAutofit/>
          </a:bodyPr>
          <a:lstStyle/>
          <a:p>
            <a:pPr algn="l"/>
            <a:r>
              <a:rPr lang="en-US" sz="3200" dirty="0">
                <a:solidFill>
                  <a:srgbClr val="7030A0"/>
                </a:solidFill>
              </a:rPr>
              <a:t>e-Governance Project Lifecycle</a:t>
            </a:r>
          </a:p>
        </p:txBody>
      </p:sp>
      <p:sp>
        <p:nvSpPr>
          <p:cNvPr id="25" name="Right Arrow 24"/>
          <p:cNvSpPr/>
          <p:nvPr/>
        </p:nvSpPr>
        <p:spPr>
          <a:xfrm>
            <a:off x="742950" y="611187"/>
            <a:ext cx="7581900" cy="2286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3" name="Group 78"/>
          <p:cNvGrpSpPr>
            <a:grpSpLocks/>
          </p:cNvGrpSpPr>
          <p:nvPr/>
        </p:nvGrpSpPr>
        <p:grpSpPr bwMode="auto">
          <a:xfrm>
            <a:off x="0" y="1268760"/>
            <a:ext cx="1425575" cy="914400"/>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4" name="Group 79"/>
          <p:cNvGrpSpPr>
            <a:grpSpLocks/>
          </p:cNvGrpSpPr>
          <p:nvPr/>
        </p:nvGrpSpPr>
        <p:grpSpPr bwMode="auto">
          <a:xfrm>
            <a:off x="1547663" y="764704"/>
            <a:ext cx="1452711" cy="1656184"/>
            <a:chOff x="1310124" y="479320"/>
            <a:chExt cx="1289958" cy="101420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10124" y="479320"/>
              <a:ext cx="1249078" cy="972713"/>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400" dirty="0" smtClean="0">
                <a:ln/>
                <a:solidFill>
                  <a:schemeClr val="tx1"/>
                </a:solidFill>
                <a:latin typeface="Arial"/>
              </a:endParaRPr>
            </a:p>
            <a:p>
              <a:pPr algn="ctr" defTabSz="533400">
                <a:lnSpc>
                  <a:spcPct val="90000"/>
                </a:lnSpc>
                <a:spcAft>
                  <a:spcPct val="35000"/>
                </a:spcAft>
                <a:defRPr/>
              </a:pPr>
              <a:r>
                <a:rPr lang="en-US" dirty="0" smtClean="0">
                  <a:ln/>
                  <a:solidFill>
                    <a:schemeClr val="tx1"/>
                  </a:solidFill>
                  <a:latin typeface="Arial"/>
                </a:rPr>
                <a:t>2. Current </a:t>
              </a:r>
              <a:r>
                <a:rPr lang="en-US" dirty="0">
                  <a:ln/>
                  <a:solidFill>
                    <a:schemeClr val="tx1"/>
                  </a:solidFill>
                  <a:latin typeface="Arial"/>
                </a:rPr>
                <a:t>State Assessment</a:t>
              </a:r>
            </a:p>
          </p:txBody>
        </p:sp>
      </p:grpSp>
      <p:grpSp>
        <p:nvGrpSpPr>
          <p:cNvPr id="5" name="Group 80"/>
          <p:cNvGrpSpPr>
            <a:grpSpLocks/>
          </p:cNvGrpSpPr>
          <p:nvPr/>
        </p:nvGrpSpPr>
        <p:grpSpPr bwMode="auto">
          <a:xfrm>
            <a:off x="3071813" y="1296987"/>
            <a:ext cx="1427162" cy="914400"/>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solidFill>
                  <a:schemeClr val="tx2"/>
                </a:solidFill>
                <a:latin typeface="Arial"/>
              </a:endParaRPr>
            </a:p>
          </p:txBody>
        </p:sp>
      </p:grpSp>
      <p:grpSp>
        <p:nvGrpSpPr>
          <p:cNvPr id="6" name="Group 81"/>
          <p:cNvGrpSpPr>
            <a:grpSpLocks/>
          </p:cNvGrpSpPr>
          <p:nvPr/>
        </p:nvGrpSpPr>
        <p:grpSpPr bwMode="auto">
          <a:xfrm>
            <a:off x="4570413" y="1296987"/>
            <a:ext cx="1425575" cy="914400"/>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solidFill>
                  <a:schemeClr val="tx2"/>
                </a:solidFill>
                <a:latin typeface="Arial"/>
              </a:endParaRPr>
            </a:p>
          </p:txBody>
        </p:sp>
      </p:grpSp>
      <p:grpSp>
        <p:nvGrpSpPr>
          <p:cNvPr id="7" name="Group 82"/>
          <p:cNvGrpSpPr>
            <a:grpSpLocks/>
          </p:cNvGrpSpPr>
          <p:nvPr/>
        </p:nvGrpSpPr>
        <p:grpSpPr bwMode="auto">
          <a:xfrm>
            <a:off x="6067425" y="1296987"/>
            <a:ext cx="1427163" cy="914400"/>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8" name="Group 83"/>
          <p:cNvGrpSpPr>
            <a:grpSpLocks/>
          </p:cNvGrpSpPr>
          <p:nvPr/>
        </p:nvGrpSpPr>
        <p:grpSpPr bwMode="auto">
          <a:xfrm>
            <a:off x="7566025" y="1296987"/>
            <a:ext cx="1425575" cy="914400"/>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sp>
        <p:nvSpPr>
          <p:cNvPr id="55" name="Rectangle 54"/>
          <p:cNvSpPr/>
          <p:nvPr/>
        </p:nvSpPr>
        <p:spPr>
          <a:xfrm>
            <a:off x="602490" y="2564904"/>
            <a:ext cx="3766096" cy="424732"/>
          </a:xfrm>
          <a:prstGeom prst="rect">
            <a:avLst/>
          </a:prstGeom>
        </p:spPr>
        <p:txBody>
          <a:bodyPr wrap="none">
            <a:spAutoFit/>
          </a:bodyPr>
          <a:lstStyle/>
          <a:p>
            <a:pPr algn="ctr" defTabSz="533400">
              <a:lnSpc>
                <a:spcPct val="90000"/>
              </a:lnSpc>
              <a:spcAft>
                <a:spcPct val="35000"/>
              </a:spcAft>
              <a:defRPr/>
            </a:pPr>
            <a:r>
              <a:rPr lang="en-US" sz="2400" b="1" dirty="0" smtClean="0">
                <a:ln/>
              </a:rPr>
              <a:t>2. Current State Assessment</a:t>
            </a:r>
            <a:endParaRPr lang="en-US" sz="2400" b="1" dirty="0">
              <a:ln/>
            </a:endParaRPr>
          </a:p>
        </p:txBody>
      </p:sp>
      <p:sp>
        <p:nvSpPr>
          <p:cNvPr id="35" name="Rounded Rectangle 34"/>
          <p:cNvSpPr/>
          <p:nvPr/>
        </p:nvSpPr>
        <p:spPr bwMode="auto">
          <a:xfrm>
            <a:off x="152400" y="2973386"/>
            <a:ext cx="8686800" cy="3623965"/>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Critical assessment of current business processes and pain areas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Best practices in similar environments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Assess legal framework and current limitations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Assess current ICT systems and their ability to support future plans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Assessment of current capacities at all levels and their preparedness for e-governance</a:t>
            </a:r>
            <a:r>
              <a:rPr lang="en-US" dirty="0" smtClean="0">
                <a:solidFill>
                  <a:schemeClr val="tx1"/>
                </a:solidFill>
                <a:latin typeface="Arial" charset="0"/>
                <a:cs typeface="Arial" charset="0"/>
              </a:rPr>
              <a:t>..</a:t>
            </a:r>
          </a:p>
        </p:txBody>
      </p:sp>
      <p:sp>
        <p:nvSpPr>
          <p:cNvPr id="24" name="Slide Number Placeholder 23"/>
          <p:cNvSpPr>
            <a:spLocks noGrp="1"/>
          </p:cNvSpPr>
          <p:nvPr>
            <p:ph type="sldNum" sz="quarter" idx="12"/>
          </p:nvPr>
        </p:nvSpPr>
        <p:spPr/>
        <p:txBody>
          <a:bodyPr/>
          <a:lstStyle/>
          <a:p>
            <a:fld id="{DBF9FACD-51A1-45BB-9008-464F46D38E77}" type="slidenum">
              <a:rPr lang="en-IN" smtClean="0"/>
              <a:pPr/>
              <a:t>13</a:t>
            </a:fld>
            <a:endParaRPr lang="en-IN"/>
          </a:p>
        </p:txBody>
      </p:sp>
      <p:sp>
        <p:nvSpPr>
          <p:cNvPr id="26" name="TextBox 25"/>
          <p:cNvSpPr txBox="1"/>
          <p:nvPr/>
        </p:nvSpPr>
        <p:spPr>
          <a:xfrm>
            <a:off x="611560"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1</a:t>
            </a:r>
            <a:endParaRPr lang="en-IN" sz="2000" dirty="0">
              <a:solidFill>
                <a:schemeClr val="bg1"/>
              </a:solidFill>
              <a:latin typeface="Arial" pitchFamily="34" charset="0"/>
              <a:cs typeface="Arial" pitchFamily="34" charset="0"/>
            </a:endParaRPr>
          </a:p>
        </p:txBody>
      </p:sp>
      <p:sp>
        <p:nvSpPr>
          <p:cNvPr id="29" name="TextBox 28"/>
          <p:cNvSpPr txBox="1"/>
          <p:nvPr/>
        </p:nvSpPr>
        <p:spPr>
          <a:xfrm>
            <a:off x="3635896"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3</a:t>
            </a:r>
            <a:endParaRPr lang="en-IN" sz="2000" dirty="0">
              <a:solidFill>
                <a:schemeClr val="bg1"/>
              </a:solidFill>
              <a:latin typeface="Arial" pitchFamily="34" charset="0"/>
              <a:cs typeface="Arial" pitchFamily="34" charset="0"/>
            </a:endParaRPr>
          </a:p>
        </p:txBody>
      </p:sp>
      <p:sp>
        <p:nvSpPr>
          <p:cNvPr id="32" name="TextBox 31"/>
          <p:cNvSpPr txBox="1"/>
          <p:nvPr/>
        </p:nvSpPr>
        <p:spPr>
          <a:xfrm>
            <a:off x="5076056"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4</a:t>
            </a:r>
            <a:endParaRPr lang="en-IN" sz="2000" dirty="0">
              <a:solidFill>
                <a:schemeClr val="bg1"/>
              </a:solidFill>
              <a:latin typeface="Arial" pitchFamily="34" charset="0"/>
              <a:cs typeface="Arial" pitchFamily="34" charset="0"/>
            </a:endParaRPr>
          </a:p>
        </p:txBody>
      </p:sp>
      <p:sp>
        <p:nvSpPr>
          <p:cNvPr id="38" name="TextBox 37"/>
          <p:cNvSpPr txBox="1"/>
          <p:nvPr/>
        </p:nvSpPr>
        <p:spPr>
          <a:xfrm>
            <a:off x="6588224"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5</a:t>
            </a:r>
            <a:endParaRPr lang="en-IN" sz="2000" dirty="0">
              <a:solidFill>
                <a:schemeClr val="bg1"/>
              </a:solidFill>
              <a:latin typeface="Arial" pitchFamily="34" charset="0"/>
              <a:cs typeface="Arial" pitchFamily="34" charset="0"/>
            </a:endParaRPr>
          </a:p>
        </p:txBody>
      </p:sp>
      <p:sp>
        <p:nvSpPr>
          <p:cNvPr id="41" name="TextBox 40"/>
          <p:cNvSpPr txBox="1"/>
          <p:nvPr/>
        </p:nvSpPr>
        <p:spPr>
          <a:xfrm>
            <a:off x="8172400"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6</a:t>
            </a:r>
            <a:endParaRPr lang="en-IN" sz="2000" dirty="0">
              <a:solidFill>
                <a:schemeClr val="bg1"/>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ight Arrow 25"/>
          <p:cNvSpPr>
            <a:spLocks noChangeArrowheads="1"/>
          </p:cNvSpPr>
          <p:nvPr/>
        </p:nvSpPr>
        <p:spPr bwMode="auto">
          <a:xfrm rot="5400000">
            <a:off x="5003991" y="3217773"/>
            <a:ext cx="5768450" cy="990711"/>
          </a:xfrm>
          <a:prstGeom prst="rightArrow">
            <a:avLst>
              <a:gd name="adj1" fmla="val 50000"/>
              <a:gd name="adj2" fmla="val 49994"/>
            </a:avLst>
          </a:prstGeom>
          <a:solidFill>
            <a:srgbClr val="CEE1EF"/>
          </a:solidFill>
          <a:ln w="9525">
            <a:noFill/>
            <a:miter lim="800000"/>
            <a:headEnd/>
            <a:tailEnd/>
          </a:ln>
        </p:spPr>
        <p:txBody>
          <a:bodyPr/>
          <a:lstStyle/>
          <a:p>
            <a:endParaRPr lang="en-US"/>
          </a:p>
        </p:txBody>
      </p:sp>
      <p:grpSp>
        <p:nvGrpSpPr>
          <p:cNvPr id="2" name="Group 45"/>
          <p:cNvGrpSpPr>
            <a:grpSpLocks/>
          </p:cNvGrpSpPr>
          <p:nvPr/>
        </p:nvGrpSpPr>
        <p:grpSpPr bwMode="auto">
          <a:xfrm>
            <a:off x="6588224" y="620688"/>
            <a:ext cx="2232248" cy="5688632"/>
            <a:chOff x="5484957" y="1905000"/>
            <a:chExt cx="1296843" cy="4038600"/>
          </a:xfrm>
        </p:grpSpPr>
        <p:grpSp>
          <p:nvGrpSpPr>
            <p:cNvPr id="3" name="Group 78"/>
            <p:cNvGrpSpPr>
              <a:grpSpLocks/>
            </p:cNvGrpSpPr>
            <p:nvPr/>
          </p:nvGrpSpPr>
          <p:grpSpPr bwMode="auto">
            <a:xfrm>
              <a:off x="5484957" y="1905000"/>
              <a:ext cx="1295400" cy="609600"/>
              <a:chOff x="2176" y="640080"/>
              <a:chExt cx="1267271" cy="853440"/>
            </a:xfrm>
            <a:solidFill>
              <a:srgbClr val="B1DCEE">
                <a:lumMod val="50000"/>
              </a:srgbClr>
            </a:solidFill>
          </p:grpSpPr>
          <p:sp>
            <p:nvSpPr>
              <p:cNvPr id="20" name="Rounded Rectangle 19"/>
              <p:cNvSpPr/>
              <p:nvPr/>
            </p:nvSpPr>
            <p:spPr>
              <a:xfrm>
                <a:off x="217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21" name="Rounded Rectangle 5"/>
              <p:cNvSpPr/>
              <p:nvPr/>
            </p:nvSpPr>
            <p:spPr>
              <a:xfrm>
                <a:off x="43102"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Vision &amp; Strategy Development</a:t>
                </a:r>
              </a:p>
            </p:txBody>
          </p:sp>
        </p:grpSp>
        <p:grpSp>
          <p:nvGrpSpPr>
            <p:cNvPr id="4" name="Group 79"/>
            <p:cNvGrpSpPr>
              <a:grpSpLocks/>
            </p:cNvGrpSpPr>
            <p:nvPr/>
          </p:nvGrpSpPr>
          <p:grpSpPr bwMode="auto">
            <a:xfrm>
              <a:off x="5484957" y="2590800"/>
              <a:ext cx="1296842" cy="609600"/>
              <a:chOff x="1332811" y="640080"/>
              <a:chExt cx="1267271" cy="853440"/>
            </a:xfrm>
            <a:solidFill>
              <a:srgbClr val="B1DCEE">
                <a:lumMod val="50000"/>
              </a:srgbClr>
            </a:solidFill>
          </p:grpSpPr>
          <p:sp>
            <p:nvSpPr>
              <p:cNvPr id="18" name="Rounded Rectangle 17"/>
              <p:cNvSpPr/>
              <p:nvPr/>
            </p:nvSpPr>
            <p:spPr>
              <a:xfrm>
                <a:off x="133281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9" name="Rounded Rectangle 7"/>
              <p:cNvSpPr/>
              <p:nvPr/>
            </p:nvSpPr>
            <p:spPr>
              <a:xfrm>
                <a:off x="1373690" y="681567"/>
                <a:ext cx="1185512"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Current State Assessment</a:t>
                </a:r>
              </a:p>
            </p:txBody>
          </p:sp>
        </p:grpSp>
        <p:grpSp>
          <p:nvGrpSpPr>
            <p:cNvPr id="5" name="Group 80"/>
            <p:cNvGrpSpPr>
              <a:grpSpLocks/>
            </p:cNvGrpSpPr>
            <p:nvPr/>
          </p:nvGrpSpPr>
          <p:grpSpPr bwMode="auto">
            <a:xfrm>
              <a:off x="5484957" y="3276600"/>
              <a:ext cx="1296842" cy="609600"/>
              <a:chOff x="2663446" y="640080"/>
              <a:chExt cx="1267271" cy="853440"/>
            </a:xfrm>
            <a:solidFill>
              <a:srgbClr val="B1DCEE">
                <a:lumMod val="50000"/>
              </a:srgbClr>
            </a:solidFill>
          </p:grpSpPr>
          <p:sp>
            <p:nvSpPr>
              <p:cNvPr id="16" name="Rounded Rectangle 15"/>
              <p:cNvSpPr/>
              <p:nvPr/>
            </p:nvSpPr>
            <p:spPr>
              <a:xfrm>
                <a:off x="266344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7" name="Rounded Rectangle 9"/>
              <p:cNvSpPr/>
              <p:nvPr/>
            </p:nvSpPr>
            <p:spPr>
              <a:xfrm>
                <a:off x="2704325" y="746760"/>
                <a:ext cx="1185512" cy="663788"/>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Future State Definition</a:t>
                </a:r>
              </a:p>
            </p:txBody>
          </p:sp>
        </p:grpSp>
        <p:sp>
          <p:nvSpPr>
            <p:cNvPr id="9" name="Rounded Rectangle 8"/>
            <p:cNvSpPr/>
            <p:nvPr/>
          </p:nvSpPr>
          <p:spPr bwMode="auto">
            <a:xfrm>
              <a:off x="5484957" y="3962400"/>
              <a:ext cx="1295255" cy="609600"/>
            </a:xfrm>
            <a:prstGeom prst="roundRect">
              <a:avLst/>
            </a:prstGeom>
            <a:solidFill>
              <a:srgbClr val="B1DCEE">
                <a:lumMod val="75000"/>
              </a:srgbClr>
            </a:solidFill>
            <a:ln w="25400" cap="flat" cmpd="sng" algn="ctr">
              <a:solidFill>
                <a:srgbClr val="FFFFFF">
                  <a:hueOff val="0"/>
                  <a:satOff val="0"/>
                  <a:lumOff val="0"/>
                  <a:alphaOff val="0"/>
                </a:srgbClr>
              </a:solidFill>
              <a:prstDash val="solid"/>
            </a:ln>
            <a:effectLst/>
          </p:spPr>
          <p:txBody>
            <a:bodyPr/>
            <a:lstStyle/>
            <a:p>
              <a:pPr algn="ctr" defTabSz="533400" fontAlgn="auto">
                <a:lnSpc>
                  <a:spcPct val="90000"/>
                </a:lnSpc>
                <a:spcBef>
                  <a:spcPts val="0"/>
                </a:spcBef>
                <a:spcAft>
                  <a:spcPct val="35000"/>
                </a:spcAft>
                <a:defRPr/>
              </a:pPr>
              <a:endParaRPr lang="en-US" sz="1400" kern="0" dirty="0" smtClean="0">
                <a:ln/>
                <a:solidFill>
                  <a:srgbClr val="FFFFFF"/>
                </a:solidFill>
                <a:latin typeface="Arial"/>
              </a:endParaRPr>
            </a:p>
            <a:p>
              <a:pPr algn="ctr" defTabSz="533400" fontAlgn="auto">
                <a:lnSpc>
                  <a:spcPct val="90000"/>
                </a:lnSpc>
                <a:spcBef>
                  <a:spcPts val="0"/>
                </a:spcBef>
                <a:spcAft>
                  <a:spcPct val="35000"/>
                </a:spcAft>
                <a:defRPr/>
              </a:pPr>
              <a:r>
                <a:rPr lang="en-US" sz="1400" kern="0" dirty="0" smtClean="0">
                  <a:ln/>
                  <a:latin typeface="Arial"/>
                </a:rPr>
                <a:t>Implementation </a:t>
              </a:r>
              <a:r>
                <a:rPr lang="en-US" sz="1400" kern="0" dirty="0">
                  <a:ln/>
                  <a:latin typeface="Arial"/>
                </a:rPr>
                <a:t>approach and sourcing</a:t>
              </a:r>
            </a:p>
          </p:txBody>
        </p:sp>
        <p:grpSp>
          <p:nvGrpSpPr>
            <p:cNvPr id="6" name="Group 82"/>
            <p:cNvGrpSpPr>
              <a:grpSpLocks/>
            </p:cNvGrpSpPr>
            <p:nvPr/>
          </p:nvGrpSpPr>
          <p:grpSpPr bwMode="auto">
            <a:xfrm>
              <a:off x="5484957" y="4648200"/>
              <a:ext cx="1296843" cy="609600"/>
              <a:chOff x="5324716" y="640080"/>
              <a:chExt cx="1267271" cy="853440"/>
            </a:xfrm>
            <a:solidFill>
              <a:srgbClr val="B1DCEE">
                <a:lumMod val="90000"/>
              </a:srgbClr>
            </a:solidFill>
          </p:grpSpPr>
          <p:sp>
            <p:nvSpPr>
              <p:cNvPr id="14" name="Rounded Rectangle 13"/>
              <p:cNvSpPr/>
              <p:nvPr/>
            </p:nvSpPr>
            <p:spPr>
              <a:xfrm>
                <a:off x="532471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5" name="Rounded Rectangle 13"/>
              <p:cNvSpPr/>
              <p:nvPr/>
            </p:nvSpPr>
            <p:spPr>
              <a:xfrm>
                <a:off x="5365596" y="681567"/>
                <a:ext cx="118551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Develop and implement </a:t>
                </a:r>
                <a:r>
                  <a:rPr lang="en-US" sz="1400" kern="0" dirty="0" smtClean="0">
                    <a:ln/>
                    <a:latin typeface="Arial"/>
                  </a:rPr>
                  <a:t>IT </a:t>
                </a:r>
                <a:r>
                  <a:rPr lang="en-US" sz="1400" kern="0" dirty="0">
                    <a:ln/>
                    <a:latin typeface="Arial"/>
                  </a:rPr>
                  <a:t>system</a:t>
                </a:r>
              </a:p>
            </p:txBody>
          </p:sp>
        </p:grpSp>
        <p:grpSp>
          <p:nvGrpSpPr>
            <p:cNvPr id="7" name="Group 83"/>
            <p:cNvGrpSpPr>
              <a:grpSpLocks/>
            </p:cNvGrpSpPr>
            <p:nvPr/>
          </p:nvGrpSpPr>
          <p:grpSpPr bwMode="auto">
            <a:xfrm>
              <a:off x="5484958" y="5334000"/>
              <a:ext cx="1295400" cy="609600"/>
              <a:chOff x="6655351" y="640080"/>
              <a:chExt cx="1267271" cy="853440"/>
            </a:xfrm>
            <a:solidFill>
              <a:srgbClr val="B1DCEE">
                <a:lumMod val="90000"/>
              </a:srgbClr>
            </a:solidFill>
          </p:grpSpPr>
          <p:sp>
            <p:nvSpPr>
              <p:cNvPr id="12" name="Rounded Rectangle 11"/>
              <p:cNvSpPr/>
              <p:nvPr/>
            </p:nvSpPr>
            <p:spPr>
              <a:xfrm>
                <a:off x="665535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3" name="Rounded Rectangle 15"/>
              <p:cNvSpPr/>
              <p:nvPr/>
            </p:nvSpPr>
            <p:spPr>
              <a:xfrm>
                <a:off x="6696277"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Operate and sustain</a:t>
                </a:r>
              </a:p>
            </p:txBody>
          </p:sp>
        </p:grpSp>
      </p:grpSp>
      <p:sp>
        <p:nvSpPr>
          <p:cNvPr id="23" name="Rounded Rectangle 22"/>
          <p:cNvSpPr/>
          <p:nvPr/>
        </p:nvSpPr>
        <p:spPr bwMode="auto">
          <a:xfrm>
            <a:off x="228600" y="620688"/>
            <a:ext cx="5638800" cy="2952328"/>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300"/>
              </a:spcBef>
              <a:spcAft>
                <a:spcPts val="300"/>
              </a:spcAft>
            </a:pPr>
            <a:r>
              <a:rPr lang="en-US" sz="1600" b="1" dirty="0" smtClean="0">
                <a:solidFill>
                  <a:schemeClr val="bg1"/>
                </a:solidFill>
                <a:latin typeface="Arial" charset="0"/>
                <a:cs typeface="Arial" charset="0"/>
              </a:rPr>
              <a:t>Project Conceptulisation and Design:</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E-Governance Vision and Strategy Development</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Process Study, Process Reengineering</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Functional Requirements  Definition and System Design </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Development Change Management, Capacity Building and Communications Strategy</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Development of Business Model &amp; DPR</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RFP Development and Bid Process Management Support</a:t>
            </a:r>
          </a:p>
        </p:txBody>
      </p:sp>
      <p:sp>
        <p:nvSpPr>
          <p:cNvPr id="24" name="Title 1"/>
          <p:cNvSpPr>
            <a:spLocks noGrp="1"/>
          </p:cNvSpPr>
          <p:nvPr>
            <p:ph type="ctrTitle"/>
          </p:nvPr>
        </p:nvSpPr>
        <p:spPr>
          <a:xfrm>
            <a:off x="0" y="188641"/>
            <a:ext cx="8892480" cy="504056"/>
          </a:xfrm>
        </p:spPr>
        <p:txBody>
          <a:bodyPr>
            <a:noAutofit/>
          </a:bodyPr>
          <a:lstStyle/>
          <a:p>
            <a:r>
              <a:rPr lang="en-US" sz="2800" dirty="0" smtClean="0">
                <a:solidFill>
                  <a:srgbClr val="7030A0"/>
                </a:solidFill>
              </a:rPr>
              <a:t>Costs in e-Governance Projects – Consultancy Services…</a:t>
            </a:r>
            <a:endParaRPr lang="en-US" sz="2800" dirty="0">
              <a:solidFill>
                <a:srgbClr val="7030A0"/>
              </a:solidFill>
            </a:endParaRPr>
          </a:p>
        </p:txBody>
      </p:sp>
      <p:cxnSp>
        <p:nvCxnSpPr>
          <p:cNvPr id="26" name="Straight Arrow Connector 25"/>
          <p:cNvCxnSpPr>
            <a:stCxn id="23" idx="3"/>
          </p:cNvCxnSpPr>
          <p:nvPr/>
        </p:nvCxnSpPr>
        <p:spPr>
          <a:xfrm flipV="1">
            <a:off x="5867400" y="1196752"/>
            <a:ext cx="793576" cy="9001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3" idx="3"/>
            <a:endCxn id="9" idx="1"/>
          </p:cNvCxnSpPr>
          <p:nvPr/>
        </p:nvCxnSpPr>
        <p:spPr>
          <a:xfrm>
            <a:off x="5867400" y="2096852"/>
            <a:ext cx="720824" cy="18511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bwMode="auto">
          <a:xfrm>
            <a:off x="251520" y="3645024"/>
            <a:ext cx="5715000" cy="1440160"/>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300"/>
              </a:spcBef>
              <a:spcAft>
                <a:spcPts val="300"/>
              </a:spcAft>
            </a:pPr>
            <a:r>
              <a:rPr lang="en-US" sz="1600" b="1" dirty="0" smtClean="0">
                <a:solidFill>
                  <a:schemeClr val="bg1"/>
                </a:solidFill>
                <a:latin typeface="Arial" charset="0"/>
                <a:cs typeface="Arial" charset="0"/>
              </a:rPr>
              <a:t>Systems Development/IT Infrastructure creation Phase:</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Project and Programme Management</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Software  and Data Quality Assurance</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Infrastructure Quality Assurance</a:t>
            </a:r>
          </a:p>
        </p:txBody>
      </p:sp>
      <p:cxnSp>
        <p:nvCxnSpPr>
          <p:cNvPr id="41" name="Straight Arrow Connector 40"/>
          <p:cNvCxnSpPr/>
          <p:nvPr/>
        </p:nvCxnSpPr>
        <p:spPr>
          <a:xfrm>
            <a:off x="6012160" y="4581128"/>
            <a:ext cx="644624" cy="4680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bwMode="auto">
          <a:xfrm>
            <a:off x="323528" y="5085184"/>
            <a:ext cx="5638800" cy="1539552"/>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300"/>
              </a:spcBef>
              <a:spcAft>
                <a:spcPts val="300"/>
              </a:spcAft>
            </a:pPr>
            <a:r>
              <a:rPr lang="en-US" sz="1600" b="1" dirty="0" smtClean="0">
                <a:solidFill>
                  <a:schemeClr val="bg1"/>
                </a:solidFill>
                <a:latin typeface="Arial" charset="0"/>
                <a:cs typeface="Arial" charset="0"/>
              </a:rPr>
              <a:t>Project Operations Phase:</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SLA  Audits</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Monitoring and Evaluation</a:t>
            </a:r>
          </a:p>
          <a:p>
            <a:pPr marL="342900" indent="-342900">
              <a:spcBef>
                <a:spcPts val="300"/>
              </a:spcBef>
              <a:spcAft>
                <a:spcPts val="300"/>
              </a:spcAft>
              <a:buFont typeface="+mj-lt"/>
              <a:buAutoNum type="arabicPeriod"/>
            </a:pPr>
            <a:r>
              <a:rPr lang="en-US" sz="1600" dirty="0" smtClean="0">
                <a:solidFill>
                  <a:schemeClr val="bg1"/>
                </a:solidFill>
                <a:latin typeface="Arial" charset="0"/>
                <a:cs typeface="Arial" charset="0"/>
              </a:rPr>
              <a:t>Capacity Building, Change Management and Communications...</a:t>
            </a:r>
          </a:p>
        </p:txBody>
      </p:sp>
      <p:sp>
        <p:nvSpPr>
          <p:cNvPr id="45" name="TextBox 44"/>
          <p:cNvSpPr txBox="1"/>
          <p:nvPr/>
        </p:nvSpPr>
        <p:spPr>
          <a:xfrm>
            <a:off x="7092280" y="6550223"/>
            <a:ext cx="1468672" cy="307777"/>
          </a:xfrm>
          <a:prstGeom prst="rect">
            <a:avLst/>
          </a:prstGeom>
          <a:noFill/>
        </p:spPr>
        <p:txBody>
          <a:bodyPr wrap="none" rtlCol="0">
            <a:spAutoFit/>
          </a:bodyPr>
          <a:lstStyle/>
          <a:p>
            <a:r>
              <a:rPr lang="en-US" sz="1400" b="1" dirty="0" smtClean="0">
                <a:solidFill>
                  <a:schemeClr val="tx2"/>
                </a:solidFill>
              </a:rPr>
              <a:t>Project Phases</a:t>
            </a:r>
          </a:p>
        </p:txBody>
      </p:sp>
      <p:cxnSp>
        <p:nvCxnSpPr>
          <p:cNvPr id="47" name="Straight Arrow Connector 46"/>
          <p:cNvCxnSpPr/>
          <p:nvPr/>
        </p:nvCxnSpPr>
        <p:spPr>
          <a:xfrm>
            <a:off x="5868144" y="6165304"/>
            <a:ext cx="7699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Left Brace 28"/>
          <p:cNvSpPr/>
          <p:nvPr/>
        </p:nvSpPr>
        <p:spPr>
          <a:xfrm>
            <a:off x="6156176" y="1124744"/>
            <a:ext cx="360040" cy="27363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lide Number Placeholder 54"/>
          <p:cNvSpPr>
            <a:spLocks noGrp="1"/>
          </p:cNvSpPr>
          <p:nvPr>
            <p:ph type="sldNum" sz="quarter" idx="12"/>
          </p:nvPr>
        </p:nvSpPr>
        <p:spPr/>
        <p:txBody>
          <a:bodyPr/>
          <a:lstStyle/>
          <a:p>
            <a:fld id="{DBF9FACD-51A1-45BB-9008-464F46D38E77}" type="slidenum">
              <a:rPr lang="en-IN" smtClean="0"/>
              <a:pPr/>
              <a:t>14</a:t>
            </a:fld>
            <a:endParaRPr lang="en-IN"/>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ight Arrow 25"/>
          <p:cNvSpPr>
            <a:spLocks noChangeArrowheads="1"/>
          </p:cNvSpPr>
          <p:nvPr/>
        </p:nvSpPr>
        <p:spPr bwMode="auto">
          <a:xfrm rot="5400000">
            <a:off x="5181915" y="2963649"/>
            <a:ext cx="5412602" cy="990711"/>
          </a:xfrm>
          <a:prstGeom prst="rightArrow">
            <a:avLst>
              <a:gd name="adj1" fmla="val 50000"/>
              <a:gd name="adj2" fmla="val 49994"/>
            </a:avLst>
          </a:prstGeom>
          <a:solidFill>
            <a:srgbClr val="CEE1EF"/>
          </a:solidFill>
          <a:ln w="9525">
            <a:noFill/>
            <a:miter lim="800000"/>
            <a:headEnd/>
            <a:tailEnd/>
          </a:ln>
        </p:spPr>
        <p:txBody>
          <a:bodyPr/>
          <a:lstStyle/>
          <a:p>
            <a:endParaRPr lang="en-US"/>
          </a:p>
        </p:txBody>
      </p:sp>
      <p:grpSp>
        <p:nvGrpSpPr>
          <p:cNvPr id="2" name="Group 45"/>
          <p:cNvGrpSpPr>
            <a:grpSpLocks/>
          </p:cNvGrpSpPr>
          <p:nvPr/>
        </p:nvGrpSpPr>
        <p:grpSpPr bwMode="auto">
          <a:xfrm>
            <a:off x="7092280" y="908720"/>
            <a:ext cx="1440160" cy="5112568"/>
            <a:chOff x="5484957" y="1905000"/>
            <a:chExt cx="1296843" cy="4038600"/>
          </a:xfrm>
        </p:grpSpPr>
        <p:grpSp>
          <p:nvGrpSpPr>
            <p:cNvPr id="3" name="Group 78"/>
            <p:cNvGrpSpPr>
              <a:grpSpLocks/>
            </p:cNvGrpSpPr>
            <p:nvPr/>
          </p:nvGrpSpPr>
          <p:grpSpPr bwMode="auto">
            <a:xfrm>
              <a:off x="5484957" y="1905000"/>
              <a:ext cx="1295400" cy="609600"/>
              <a:chOff x="2176" y="640080"/>
              <a:chExt cx="1267271" cy="853440"/>
            </a:xfrm>
            <a:solidFill>
              <a:srgbClr val="B1DCEE">
                <a:lumMod val="50000"/>
              </a:srgbClr>
            </a:solidFill>
          </p:grpSpPr>
          <p:sp>
            <p:nvSpPr>
              <p:cNvPr id="20" name="Rounded Rectangle 19"/>
              <p:cNvSpPr/>
              <p:nvPr/>
            </p:nvSpPr>
            <p:spPr>
              <a:xfrm>
                <a:off x="217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21" name="Rounded Rectangle 5"/>
              <p:cNvSpPr/>
              <p:nvPr/>
            </p:nvSpPr>
            <p:spPr>
              <a:xfrm>
                <a:off x="43102"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Vision &amp; Strategy Development</a:t>
                </a:r>
              </a:p>
            </p:txBody>
          </p:sp>
        </p:grpSp>
        <p:grpSp>
          <p:nvGrpSpPr>
            <p:cNvPr id="4" name="Group 79"/>
            <p:cNvGrpSpPr>
              <a:grpSpLocks/>
            </p:cNvGrpSpPr>
            <p:nvPr/>
          </p:nvGrpSpPr>
          <p:grpSpPr bwMode="auto">
            <a:xfrm>
              <a:off x="5484957" y="2590800"/>
              <a:ext cx="1296842" cy="609600"/>
              <a:chOff x="1332811" y="640080"/>
              <a:chExt cx="1267271" cy="853440"/>
            </a:xfrm>
            <a:solidFill>
              <a:srgbClr val="B1DCEE">
                <a:lumMod val="50000"/>
              </a:srgbClr>
            </a:solidFill>
          </p:grpSpPr>
          <p:sp>
            <p:nvSpPr>
              <p:cNvPr id="18" name="Rounded Rectangle 17"/>
              <p:cNvSpPr/>
              <p:nvPr/>
            </p:nvSpPr>
            <p:spPr>
              <a:xfrm>
                <a:off x="133281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9" name="Rounded Rectangle 7"/>
              <p:cNvSpPr/>
              <p:nvPr/>
            </p:nvSpPr>
            <p:spPr>
              <a:xfrm>
                <a:off x="1373690" y="681567"/>
                <a:ext cx="1185512"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Current State Assessment</a:t>
                </a:r>
              </a:p>
            </p:txBody>
          </p:sp>
        </p:grpSp>
        <p:grpSp>
          <p:nvGrpSpPr>
            <p:cNvPr id="5" name="Group 80"/>
            <p:cNvGrpSpPr>
              <a:grpSpLocks/>
            </p:cNvGrpSpPr>
            <p:nvPr/>
          </p:nvGrpSpPr>
          <p:grpSpPr bwMode="auto">
            <a:xfrm>
              <a:off x="5484957" y="3276600"/>
              <a:ext cx="1296842" cy="609600"/>
              <a:chOff x="2663446" y="640080"/>
              <a:chExt cx="1267271" cy="853440"/>
            </a:xfrm>
            <a:solidFill>
              <a:srgbClr val="B1DCEE">
                <a:lumMod val="50000"/>
              </a:srgbClr>
            </a:solidFill>
          </p:grpSpPr>
          <p:sp>
            <p:nvSpPr>
              <p:cNvPr id="16" name="Rounded Rectangle 15"/>
              <p:cNvSpPr/>
              <p:nvPr/>
            </p:nvSpPr>
            <p:spPr>
              <a:xfrm>
                <a:off x="266344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7" name="Rounded Rectangle 9"/>
              <p:cNvSpPr/>
              <p:nvPr/>
            </p:nvSpPr>
            <p:spPr>
              <a:xfrm>
                <a:off x="2704325" y="746760"/>
                <a:ext cx="1185512" cy="663788"/>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Future State Definition</a:t>
                </a:r>
              </a:p>
            </p:txBody>
          </p:sp>
        </p:grpSp>
        <p:sp>
          <p:nvSpPr>
            <p:cNvPr id="9" name="Rounded Rectangle 8"/>
            <p:cNvSpPr/>
            <p:nvPr/>
          </p:nvSpPr>
          <p:spPr bwMode="auto">
            <a:xfrm>
              <a:off x="5484957" y="3962400"/>
              <a:ext cx="1295255" cy="609600"/>
            </a:xfrm>
            <a:prstGeom prst="roundRect">
              <a:avLst/>
            </a:prstGeom>
            <a:solidFill>
              <a:srgbClr val="B1DCEE">
                <a:lumMod val="75000"/>
              </a:srgbClr>
            </a:solidFill>
            <a:ln w="25400" cap="flat" cmpd="sng" algn="ctr">
              <a:solidFill>
                <a:srgbClr val="FFFFFF">
                  <a:hueOff val="0"/>
                  <a:satOff val="0"/>
                  <a:lumOff val="0"/>
                  <a:alphaOff val="0"/>
                </a:srgbClr>
              </a:solidFill>
              <a:prstDash val="solid"/>
            </a:ln>
            <a:effectLst/>
          </p:spPr>
          <p:txBody>
            <a:bodyPr/>
            <a:lstStyle/>
            <a:p>
              <a:pPr algn="ctr" defTabSz="533400" fontAlgn="auto">
                <a:lnSpc>
                  <a:spcPct val="90000"/>
                </a:lnSpc>
                <a:spcBef>
                  <a:spcPts val="0"/>
                </a:spcBef>
                <a:spcAft>
                  <a:spcPct val="35000"/>
                </a:spcAft>
                <a:defRPr/>
              </a:pPr>
              <a:r>
                <a:rPr lang="en-US" sz="1400" kern="0" dirty="0">
                  <a:ln/>
                  <a:solidFill>
                    <a:srgbClr val="FFFFFF"/>
                  </a:solidFill>
                  <a:latin typeface="Arial"/>
                </a:rPr>
                <a:t>Implementation approach and sourcing</a:t>
              </a:r>
            </a:p>
          </p:txBody>
        </p:sp>
        <p:grpSp>
          <p:nvGrpSpPr>
            <p:cNvPr id="6" name="Group 82"/>
            <p:cNvGrpSpPr>
              <a:grpSpLocks/>
            </p:cNvGrpSpPr>
            <p:nvPr/>
          </p:nvGrpSpPr>
          <p:grpSpPr bwMode="auto">
            <a:xfrm>
              <a:off x="5484957" y="4648200"/>
              <a:ext cx="1296843" cy="609600"/>
              <a:chOff x="5324716" y="640080"/>
              <a:chExt cx="1267271" cy="853440"/>
            </a:xfrm>
            <a:solidFill>
              <a:srgbClr val="B1DCEE">
                <a:lumMod val="90000"/>
              </a:srgbClr>
            </a:solidFill>
          </p:grpSpPr>
          <p:sp>
            <p:nvSpPr>
              <p:cNvPr id="14" name="Rounded Rectangle 13"/>
              <p:cNvSpPr/>
              <p:nvPr/>
            </p:nvSpPr>
            <p:spPr>
              <a:xfrm>
                <a:off x="532471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5" name="Rounded Rectangle 13"/>
              <p:cNvSpPr/>
              <p:nvPr/>
            </p:nvSpPr>
            <p:spPr>
              <a:xfrm>
                <a:off x="5365596" y="681567"/>
                <a:ext cx="118551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Develop and implement </a:t>
                </a:r>
                <a:r>
                  <a:rPr lang="en-US" sz="1400" kern="0" dirty="0" smtClean="0">
                    <a:ln/>
                    <a:latin typeface="Arial"/>
                  </a:rPr>
                  <a:t>IT </a:t>
                </a:r>
                <a:r>
                  <a:rPr lang="en-US" sz="1400" kern="0" dirty="0">
                    <a:ln/>
                    <a:latin typeface="Arial"/>
                  </a:rPr>
                  <a:t>system</a:t>
                </a:r>
              </a:p>
            </p:txBody>
          </p:sp>
        </p:grpSp>
        <p:grpSp>
          <p:nvGrpSpPr>
            <p:cNvPr id="7" name="Group 83"/>
            <p:cNvGrpSpPr>
              <a:grpSpLocks/>
            </p:cNvGrpSpPr>
            <p:nvPr/>
          </p:nvGrpSpPr>
          <p:grpSpPr bwMode="auto">
            <a:xfrm>
              <a:off x="5484958" y="5334000"/>
              <a:ext cx="1295400" cy="609600"/>
              <a:chOff x="6655351" y="640080"/>
              <a:chExt cx="1267271" cy="853440"/>
            </a:xfrm>
            <a:solidFill>
              <a:srgbClr val="B1DCEE">
                <a:lumMod val="90000"/>
              </a:srgbClr>
            </a:solidFill>
          </p:grpSpPr>
          <p:sp>
            <p:nvSpPr>
              <p:cNvPr id="12" name="Rounded Rectangle 11"/>
              <p:cNvSpPr/>
              <p:nvPr/>
            </p:nvSpPr>
            <p:spPr>
              <a:xfrm>
                <a:off x="665535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13" name="Rounded Rectangle 15"/>
              <p:cNvSpPr/>
              <p:nvPr/>
            </p:nvSpPr>
            <p:spPr>
              <a:xfrm>
                <a:off x="6696277"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Operate and sustain</a:t>
                </a:r>
              </a:p>
            </p:txBody>
          </p:sp>
        </p:grpSp>
      </p:grpSp>
      <p:sp>
        <p:nvSpPr>
          <p:cNvPr id="23" name="Rounded Rectangle 22"/>
          <p:cNvSpPr/>
          <p:nvPr/>
        </p:nvSpPr>
        <p:spPr bwMode="auto">
          <a:xfrm>
            <a:off x="228600" y="992186"/>
            <a:ext cx="5638800" cy="3588942"/>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200"/>
              </a:spcBef>
              <a:spcAft>
                <a:spcPts val="200"/>
              </a:spcAft>
            </a:pPr>
            <a:r>
              <a:rPr lang="en-US" sz="1600" b="1" dirty="0" smtClean="0">
                <a:solidFill>
                  <a:schemeClr val="bg1"/>
                </a:solidFill>
                <a:latin typeface="Arial" charset="0"/>
                <a:cs typeface="Arial" charset="0"/>
              </a:rPr>
              <a:t>One time costs..</a:t>
            </a:r>
          </a:p>
          <a:p>
            <a:pPr marL="342900" indent="-342900">
              <a:spcBef>
                <a:spcPts val="200"/>
              </a:spcBef>
              <a:spcAft>
                <a:spcPts val="200"/>
              </a:spcAft>
            </a:pPr>
            <a:endParaRPr lang="en-US" sz="1600" b="1" dirty="0" smtClean="0">
              <a:solidFill>
                <a:schemeClr val="bg1"/>
              </a:solidFill>
              <a:latin typeface="Arial" charset="0"/>
              <a:cs typeface="Arial" charset="0"/>
            </a:endParaRP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System Software for Application Server, Database Server, Integration Server</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Application Software </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Workflow automation, Documentation Management Systems..</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Requirements study and finalization </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Software Design and Development</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ERP Customisation and configuration</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Project Documentation</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Data digitization and migration</a:t>
            </a:r>
          </a:p>
          <a:p>
            <a:pPr marL="342900" indent="-342900">
              <a:spcBef>
                <a:spcPts val="200"/>
              </a:spcBef>
              <a:spcAft>
                <a:spcPts val="200"/>
              </a:spcAft>
            </a:pPr>
            <a:endParaRPr lang="en-US" sz="1400" dirty="0" smtClean="0">
              <a:solidFill>
                <a:schemeClr val="bg1"/>
              </a:solidFill>
              <a:latin typeface="Arial" charset="0"/>
              <a:cs typeface="Arial" charset="0"/>
            </a:endParaRPr>
          </a:p>
        </p:txBody>
      </p:sp>
      <p:sp>
        <p:nvSpPr>
          <p:cNvPr id="24" name="Title 1"/>
          <p:cNvSpPr>
            <a:spLocks noGrp="1"/>
          </p:cNvSpPr>
          <p:nvPr>
            <p:ph type="ctrTitle"/>
          </p:nvPr>
        </p:nvSpPr>
        <p:spPr>
          <a:xfrm>
            <a:off x="161925" y="228600"/>
            <a:ext cx="8804275" cy="820737"/>
          </a:xfrm>
        </p:spPr>
        <p:txBody>
          <a:bodyPr>
            <a:noAutofit/>
          </a:bodyPr>
          <a:lstStyle/>
          <a:p>
            <a:pPr algn="l"/>
            <a:r>
              <a:rPr lang="en-US" sz="3200" dirty="0" smtClean="0">
                <a:solidFill>
                  <a:srgbClr val="7030A0"/>
                </a:solidFill>
              </a:rPr>
              <a:t>Costs in e-Governance Projects – Software Design, Development and Maintenance…</a:t>
            </a:r>
            <a:endParaRPr lang="en-US" sz="3200" dirty="0">
              <a:solidFill>
                <a:srgbClr val="7030A0"/>
              </a:solidFill>
            </a:endParaRPr>
          </a:p>
        </p:txBody>
      </p:sp>
      <p:cxnSp>
        <p:nvCxnSpPr>
          <p:cNvPr id="28" name="Straight Arrow Connector 27"/>
          <p:cNvCxnSpPr>
            <a:stCxn id="23" idx="3"/>
          </p:cNvCxnSpPr>
          <p:nvPr/>
        </p:nvCxnSpPr>
        <p:spPr>
          <a:xfrm>
            <a:off x="5867400" y="2786657"/>
            <a:ext cx="1224880" cy="17224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bwMode="auto">
          <a:xfrm>
            <a:off x="251520" y="4653136"/>
            <a:ext cx="5638800" cy="2013858"/>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200"/>
              </a:spcBef>
              <a:spcAft>
                <a:spcPts val="200"/>
              </a:spcAft>
            </a:pPr>
            <a:r>
              <a:rPr lang="en-US" sz="1600" b="1" dirty="0" smtClean="0">
                <a:solidFill>
                  <a:schemeClr val="bg1"/>
                </a:solidFill>
                <a:latin typeface="Arial" charset="0"/>
                <a:cs typeface="Arial" charset="0"/>
              </a:rPr>
              <a:t>Recurring Costs:</a:t>
            </a:r>
          </a:p>
          <a:p>
            <a:pPr marL="342900" indent="-342900">
              <a:spcBef>
                <a:spcPts val="200"/>
              </a:spcBef>
              <a:spcAft>
                <a:spcPts val="200"/>
              </a:spcAft>
            </a:pPr>
            <a:endParaRPr lang="en-US" sz="1600" b="1" dirty="0" smtClean="0">
              <a:solidFill>
                <a:schemeClr val="bg1"/>
              </a:solidFill>
              <a:latin typeface="Arial" charset="0"/>
              <a:cs typeface="Arial" charset="0"/>
            </a:endParaRP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AMC for software licenses</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Training and Capacity Building</a:t>
            </a:r>
          </a:p>
          <a:p>
            <a:pPr marL="342900" indent="-342900">
              <a:spcBef>
                <a:spcPts val="200"/>
              </a:spcBef>
              <a:spcAft>
                <a:spcPts val="200"/>
              </a:spcAft>
              <a:buFont typeface="+mj-lt"/>
              <a:buAutoNum type="arabicPeriod"/>
            </a:pPr>
            <a:r>
              <a:rPr lang="en-US" sz="1600" dirty="0" smtClean="0">
                <a:solidFill>
                  <a:schemeClr val="bg1"/>
                </a:solidFill>
                <a:latin typeface="Arial" charset="0"/>
                <a:cs typeface="Arial" charset="0"/>
              </a:rPr>
              <a:t>Software maintenance and support, Software change management, Project documentation..</a:t>
            </a:r>
          </a:p>
        </p:txBody>
      </p:sp>
      <p:cxnSp>
        <p:nvCxnSpPr>
          <p:cNvPr id="41" name="Straight Arrow Connector 40"/>
          <p:cNvCxnSpPr>
            <a:endCxn id="13" idx="1"/>
          </p:cNvCxnSpPr>
          <p:nvPr/>
        </p:nvCxnSpPr>
        <p:spPr>
          <a:xfrm flipV="1">
            <a:off x="5721424" y="5635435"/>
            <a:ext cx="1417315" cy="3858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64288" y="6237312"/>
            <a:ext cx="1468672" cy="307777"/>
          </a:xfrm>
          <a:prstGeom prst="rect">
            <a:avLst/>
          </a:prstGeom>
          <a:noFill/>
        </p:spPr>
        <p:txBody>
          <a:bodyPr wrap="none" rtlCol="0">
            <a:spAutoFit/>
          </a:bodyPr>
          <a:lstStyle/>
          <a:p>
            <a:r>
              <a:rPr lang="en-US" sz="1400" b="1" dirty="0" smtClean="0">
                <a:solidFill>
                  <a:schemeClr val="tx2"/>
                </a:solidFill>
              </a:rPr>
              <a:t>Project Phases</a:t>
            </a:r>
          </a:p>
        </p:txBody>
      </p:sp>
      <p:sp>
        <p:nvSpPr>
          <p:cNvPr id="32" name="Slide Number Placeholder 31"/>
          <p:cNvSpPr>
            <a:spLocks noGrp="1"/>
          </p:cNvSpPr>
          <p:nvPr>
            <p:ph type="sldNum" sz="quarter" idx="12"/>
          </p:nvPr>
        </p:nvSpPr>
        <p:spPr/>
        <p:txBody>
          <a:bodyPr/>
          <a:lstStyle/>
          <a:p>
            <a:fld id="{DBF9FACD-51A1-45BB-9008-464F46D38E77}" type="slidenum">
              <a:rPr lang="en-IN" smtClean="0"/>
              <a:pPr/>
              <a:t>15</a:t>
            </a:fld>
            <a:endParaRPr lang="en-IN"/>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ight Arrow 25"/>
          <p:cNvSpPr>
            <a:spLocks noChangeArrowheads="1"/>
          </p:cNvSpPr>
          <p:nvPr/>
        </p:nvSpPr>
        <p:spPr bwMode="auto">
          <a:xfrm rot="5400000">
            <a:off x="5064378" y="3062136"/>
            <a:ext cx="5647676" cy="990711"/>
          </a:xfrm>
          <a:prstGeom prst="rightArrow">
            <a:avLst>
              <a:gd name="adj1" fmla="val 50000"/>
              <a:gd name="adj2" fmla="val 49994"/>
            </a:avLst>
          </a:prstGeom>
          <a:solidFill>
            <a:srgbClr val="CEE1EF"/>
          </a:solidFill>
          <a:ln w="9525">
            <a:noFill/>
            <a:miter lim="800000"/>
            <a:headEnd/>
            <a:tailEnd/>
          </a:ln>
        </p:spPr>
        <p:txBody>
          <a:bodyPr/>
          <a:lstStyle/>
          <a:p>
            <a:endParaRPr lang="en-US"/>
          </a:p>
        </p:txBody>
      </p:sp>
      <p:sp>
        <p:nvSpPr>
          <p:cNvPr id="23" name="Rounded Rectangle 22"/>
          <p:cNvSpPr/>
          <p:nvPr/>
        </p:nvSpPr>
        <p:spPr bwMode="auto">
          <a:xfrm>
            <a:off x="152400" y="908720"/>
            <a:ext cx="6867872" cy="5949279"/>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Aft>
                <a:spcPts val="200"/>
              </a:spcAft>
            </a:pPr>
            <a:r>
              <a:rPr lang="en-US" sz="1600" b="1" dirty="0" smtClean="0">
                <a:solidFill>
                  <a:schemeClr val="bg1"/>
                </a:solidFill>
                <a:latin typeface="Arial" charset="0"/>
                <a:cs typeface="Arial" charset="0"/>
              </a:rPr>
              <a:t>One time costs..</a:t>
            </a:r>
          </a:p>
          <a:p>
            <a:pPr marL="342900" indent="-342900">
              <a:spcAft>
                <a:spcPts val="200"/>
              </a:spcAft>
            </a:pPr>
            <a:r>
              <a:rPr lang="en-US" sz="1600" b="1" dirty="0" smtClean="0">
                <a:solidFill>
                  <a:schemeClr val="bg1"/>
                </a:solidFill>
                <a:latin typeface="Arial" charset="0"/>
                <a:cs typeface="Arial" charset="0"/>
              </a:rPr>
              <a:t>Data Center and Network Infrastructure (IT and Non-IT):</a:t>
            </a:r>
          </a:p>
          <a:p>
            <a:pPr marL="342900" indent="-342900">
              <a:spcAft>
                <a:spcPts val="200"/>
              </a:spcAft>
              <a:buFont typeface="+mj-lt"/>
              <a:buAutoNum type="arabicPeriod"/>
            </a:pPr>
            <a:r>
              <a:rPr lang="en-US" sz="1600" dirty="0" smtClean="0">
                <a:solidFill>
                  <a:schemeClr val="bg1"/>
                </a:solidFill>
                <a:latin typeface="Arial" charset="0"/>
                <a:cs typeface="Arial" charset="0"/>
              </a:rPr>
              <a:t>Data centre site cost, preparation cost, supporting facilities (power, cooling, physical security, fire and environmental controls) </a:t>
            </a:r>
          </a:p>
          <a:p>
            <a:pPr marL="342900" indent="-342900">
              <a:spcAft>
                <a:spcPts val="200"/>
              </a:spcAft>
              <a:buFont typeface="+mj-lt"/>
              <a:buAutoNum type="arabicPeriod"/>
            </a:pPr>
            <a:r>
              <a:rPr lang="en-US" sz="1600" dirty="0" smtClean="0">
                <a:solidFill>
                  <a:schemeClr val="bg1"/>
                </a:solidFill>
                <a:latin typeface="Arial" charset="0"/>
                <a:cs typeface="Arial" charset="0"/>
              </a:rPr>
              <a:t>Computing infrastructure (servers)</a:t>
            </a:r>
          </a:p>
          <a:p>
            <a:pPr marL="342900" indent="-342900">
              <a:spcAft>
                <a:spcPts val="200"/>
              </a:spcAft>
              <a:buFont typeface="+mj-lt"/>
              <a:buAutoNum type="arabicPeriod"/>
            </a:pPr>
            <a:r>
              <a:rPr lang="en-US" sz="1600" dirty="0" smtClean="0">
                <a:solidFill>
                  <a:schemeClr val="bg1"/>
                </a:solidFill>
                <a:latin typeface="Arial" charset="0"/>
                <a:cs typeface="Arial" charset="0"/>
              </a:rPr>
              <a:t>Storage Infrastructure (backup solutions.,,)</a:t>
            </a:r>
          </a:p>
          <a:p>
            <a:pPr marL="342900" indent="-342900">
              <a:spcAft>
                <a:spcPts val="200"/>
              </a:spcAft>
              <a:buFont typeface="+mj-lt"/>
              <a:buAutoNum type="arabicPeriod"/>
            </a:pPr>
            <a:r>
              <a:rPr lang="en-US" sz="1600" dirty="0" smtClean="0">
                <a:solidFill>
                  <a:schemeClr val="bg1"/>
                </a:solidFill>
                <a:latin typeface="Arial" charset="0"/>
                <a:cs typeface="Arial" charset="0"/>
              </a:rPr>
              <a:t>LAN and WAN (Switches, Routers, Modems, VPN)</a:t>
            </a:r>
          </a:p>
          <a:p>
            <a:pPr marL="342900" indent="-342900">
              <a:spcAft>
                <a:spcPts val="200"/>
              </a:spcAft>
              <a:buFont typeface="+mj-lt"/>
              <a:buAutoNum type="arabicPeriod"/>
            </a:pPr>
            <a:r>
              <a:rPr lang="en-US" sz="1600" dirty="0" smtClean="0">
                <a:solidFill>
                  <a:schemeClr val="bg1"/>
                </a:solidFill>
                <a:latin typeface="Arial" charset="0"/>
                <a:cs typeface="Arial" charset="0"/>
              </a:rPr>
              <a:t>Security (Firewall, IPS/IDS, Antivirus, IDM..)</a:t>
            </a:r>
          </a:p>
          <a:p>
            <a:pPr marL="342900" indent="-342900">
              <a:spcAft>
                <a:spcPts val="200"/>
              </a:spcAft>
              <a:buFont typeface="+mj-lt"/>
              <a:buAutoNum type="arabicPeriod"/>
            </a:pPr>
            <a:r>
              <a:rPr lang="en-US" sz="1600" dirty="0" smtClean="0">
                <a:solidFill>
                  <a:schemeClr val="bg1"/>
                </a:solidFill>
                <a:latin typeface="Arial" charset="0"/>
                <a:cs typeface="Arial" charset="0"/>
              </a:rPr>
              <a:t>Cabling</a:t>
            </a:r>
          </a:p>
          <a:p>
            <a:pPr marL="342900" indent="-342900">
              <a:spcAft>
                <a:spcPts val="200"/>
              </a:spcAft>
              <a:buFont typeface="+mj-lt"/>
              <a:buAutoNum type="arabicPeriod"/>
            </a:pPr>
            <a:r>
              <a:rPr lang="en-US" sz="1600" dirty="0" smtClean="0">
                <a:solidFill>
                  <a:schemeClr val="bg1"/>
                </a:solidFill>
                <a:latin typeface="Arial" charset="0"/>
                <a:cs typeface="Arial" charset="0"/>
              </a:rPr>
              <a:t>Insurance..</a:t>
            </a:r>
          </a:p>
          <a:p>
            <a:pPr marL="342900" indent="-342900">
              <a:spcAft>
                <a:spcPts val="200"/>
              </a:spcAft>
            </a:pPr>
            <a:r>
              <a:rPr lang="en-US" sz="1600" b="1" dirty="0" smtClean="0">
                <a:solidFill>
                  <a:schemeClr val="bg1"/>
                </a:solidFill>
                <a:latin typeface="Arial" charset="0"/>
                <a:cs typeface="Arial" charset="0"/>
              </a:rPr>
              <a:t>End User Computing Infrastructure IT Infrastructure:</a:t>
            </a:r>
          </a:p>
          <a:p>
            <a:pPr marL="342900" indent="-342900">
              <a:spcAft>
                <a:spcPts val="200"/>
              </a:spcAft>
              <a:buFont typeface="+mj-lt"/>
              <a:buAutoNum type="arabicPeriod"/>
            </a:pPr>
            <a:r>
              <a:rPr lang="en-US" sz="1600" dirty="0" smtClean="0">
                <a:solidFill>
                  <a:schemeClr val="bg1"/>
                </a:solidFill>
                <a:latin typeface="Arial" charset="0"/>
                <a:cs typeface="Arial" charset="0"/>
              </a:rPr>
              <a:t>PCs ,Printers, Scanners, LAN, UPS, generators, LAN and power cabling…</a:t>
            </a:r>
          </a:p>
          <a:p>
            <a:pPr marL="342900" indent="-342900">
              <a:spcAft>
                <a:spcPts val="200"/>
              </a:spcAft>
            </a:pPr>
            <a:r>
              <a:rPr lang="en-US" sz="1600" b="1" dirty="0" smtClean="0">
                <a:solidFill>
                  <a:schemeClr val="bg1"/>
                </a:solidFill>
                <a:latin typeface="Arial" charset="0"/>
                <a:cs typeface="Arial" charset="0"/>
              </a:rPr>
              <a:t>System Software:</a:t>
            </a:r>
          </a:p>
          <a:p>
            <a:pPr marL="342900" indent="-342900">
              <a:spcAft>
                <a:spcPts val="200"/>
              </a:spcAft>
              <a:buFont typeface="+mj-lt"/>
              <a:buAutoNum type="arabicPeriod"/>
            </a:pPr>
            <a:r>
              <a:rPr lang="en-US" sz="1600" dirty="0" smtClean="0">
                <a:solidFill>
                  <a:schemeClr val="bg1"/>
                </a:solidFill>
                <a:latin typeface="Arial" charset="0"/>
                <a:cs typeface="Arial" charset="0"/>
              </a:rPr>
              <a:t>Network/Enterprise Management Software, Storage management solution, Server Operating Systems, Antivirus gateway and end client software, email suite…</a:t>
            </a:r>
          </a:p>
          <a:p>
            <a:pPr marL="342900" indent="-342900">
              <a:spcAft>
                <a:spcPts val="200"/>
              </a:spcAft>
            </a:pPr>
            <a:r>
              <a:rPr lang="en-US" sz="1600" b="1" dirty="0" smtClean="0">
                <a:solidFill>
                  <a:schemeClr val="bg1"/>
                </a:solidFill>
                <a:latin typeface="Arial" charset="0"/>
                <a:cs typeface="Arial" charset="0"/>
              </a:rPr>
              <a:t>Services cost:</a:t>
            </a:r>
          </a:p>
          <a:p>
            <a:pPr marL="342900" indent="-342900">
              <a:spcAft>
                <a:spcPts val="200"/>
              </a:spcAft>
              <a:buFont typeface="+mj-lt"/>
              <a:buAutoNum type="arabicPeriod"/>
            </a:pPr>
            <a:r>
              <a:rPr lang="en-US" sz="1600" dirty="0" smtClean="0">
                <a:solidFill>
                  <a:schemeClr val="bg1"/>
                </a:solidFill>
                <a:latin typeface="Arial" charset="0"/>
                <a:cs typeface="Arial" charset="0"/>
              </a:rPr>
              <a:t>Requirements assessment, solution design, documentation</a:t>
            </a:r>
          </a:p>
          <a:p>
            <a:pPr marL="342900" indent="-342900">
              <a:spcAft>
                <a:spcPts val="200"/>
              </a:spcAft>
              <a:buFont typeface="+mj-lt"/>
              <a:buAutoNum type="arabicPeriod"/>
            </a:pPr>
            <a:r>
              <a:rPr lang="en-US" sz="1600" dirty="0" smtClean="0">
                <a:solidFill>
                  <a:schemeClr val="bg1"/>
                </a:solidFill>
                <a:latin typeface="Arial" charset="0"/>
                <a:cs typeface="Arial" charset="0"/>
              </a:rPr>
              <a:t>Installation and configuration</a:t>
            </a:r>
          </a:p>
          <a:p>
            <a:pPr marL="342900" indent="-342900">
              <a:spcAft>
                <a:spcPts val="200"/>
              </a:spcAft>
              <a:buFont typeface="+mj-lt"/>
              <a:buAutoNum type="arabicPeriod"/>
            </a:pPr>
            <a:r>
              <a:rPr lang="en-US" sz="1600" dirty="0" smtClean="0">
                <a:solidFill>
                  <a:schemeClr val="bg1"/>
                </a:solidFill>
                <a:latin typeface="Arial" charset="0"/>
                <a:cs typeface="Arial" charset="0"/>
              </a:rPr>
              <a:t>Testing and go-live</a:t>
            </a:r>
          </a:p>
          <a:p>
            <a:pPr marL="342900" indent="-342900">
              <a:spcAft>
                <a:spcPts val="200"/>
              </a:spcAft>
              <a:buFont typeface="+mj-lt"/>
              <a:buAutoNum type="arabicPeriod"/>
            </a:pPr>
            <a:endParaRPr lang="en-US" sz="1400" dirty="0" smtClean="0">
              <a:solidFill>
                <a:schemeClr val="bg1"/>
              </a:solidFill>
              <a:latin typeface="Arial" charset="0"/>
              <a:cs typeface="Arial" charset="0"/>
            </a:endParaRPr>
          </a:p>
        </p:txBody>
      </p:sp>
      <p:sp>
        <p:nvSpPr>
          <p:cNvPr id="24" name="Title 1"/>
          <p:cNvSpPr>
            <a:spLocks noGrp="1"/>
          </p:cNvSpPr>
          <p:nvPr>
            <p:ph type="ctrTitle"/>
          </p:nvPr>
        </p:nvSpPr>
        <p:spPr>
          <a:xfrm>
            <a:off x="161925" y="228601"/>
            <a:ext cx="8804275" cy="608112"/>
          </a:xfrm>
        </p:spPr>
        <p:txBody>
          <a:bodyPr>
            <a:noAutofit/>
          </a:bodyPr>
          <a:lstStyle/>
          <a:p>
            <a:pPr algn="l"/>
            <a:r>
              <a:rPr lang="en-US" sz="3200" dirty="0" smtClean="0">
                <a:solidFill>
                  <a:srgbClr val="7030A0"/>
                </a:solidFill>
              </a:rPr>
              <a:t>Costs in e-Governance Projects – IT Infrastructure creation and maintenance</a:t>
            </a:r>
            <a:endParaRPr lang="en-US" sz="3200" dirty="0">
              <a:solidFill>
                <a:srgbClr val="7030A0"/>
              </a:solidFill>
            </a:endParaRPr>
          </a:p>
        </p:txBody>
      </p:sp>
      <p:cxnSp>
        <p:nvCxnSpPr>
          <p:cNvPr id="28" name="Straight Arrow Connector 27"/>
          <p:cNvCxnSpPr>
            <a:stCxn id="23" idx="3"/>
          </p:cNvCxnSpPr>
          <p:nvPr/>
        </p:nvCxnSpPr>
        <p:spPr>
          <a:xfrm>
            <a:off x="7020272" y="3883360"/>
            <a:ext cx="216024" cy="3377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452320" y="6165304"/>
            <a:ext cx="1468672" cy="307777"/>
          </a:xfrm>
          <a:prstGeom prst="rect">
            <a:avLst/>
          </a:prstGeom>
          <a:noFill/>
        </p:spPr>
        <p:txBody>
          <a:bodyPr wrap="none" rtlCol="0">
            <a:spAutoFit/>
          </a:bodyPr>
          <a:lstStyle/>
          <a:p>
            <a:r>
              <a:rPr lang="en-US" sz="1400" b="1" dirty="0" smtClean="0">
                <a:solidFill>
                  <a:schemeClr val="tx2"/>
                </a:solidFill>
              </a:rPr>
              <a:t>Project Phases</a:t>
            </a:r>
          </a:p>
        </p:txBody>
      </p:sp>
      <p:grpSp>
        <p:nvGrpSpPr>
          <p:cNvPr id="25" name="Group 45"/>
          <p:cNvGrpSpPr>
            <a:grpSpLocks/>
          </p:cNvGrpSpPr>
          <p:nvPr/>
        </p:nvGrpSpPr>
        <p:grpSpPr bwMode="auto">
          <a:xfrm>
            <a:off x="7236296" y="692696"/>
            <a:ext cx="1368996" cy="5328592"/>
            <a:chOff x="5412957" y="1905000"/>
            <a:chExt cx="1368843" cy="4038600"/>
          </a:xfrm>
        </p:grpSpPr>
        <p:grpSp>
          <p:nvGrpSpPr>
            <p:cNvPr id="26" name="Group 78"/>
            <p:cNvGrpSpPr>
              <a:grpSpLocks/>
            </p:cNvGrpSpPr>
            <p:nvPr/>
          </p:nvGrpSpPr>
          <p:grpSpPr bwMode="auto">
            <a:xfrm>
              <a:off x="5484957" y="1905000"/>
              <a:ext cx="1295400" cy="609600"/>
              <a:chOff x="2176" y="640080"/>
              <a:chExt cx="1267271" cy="853440"/>
            </a:xfrm>
            <a:solidFill>
              <a:srgbClr val="B1DCEE">
                <a:lumMod val="50000"/>
              </a:srgbClr>
            </a:solidFill>
          </p:grpSpPr>
          <p:sp>
            <p:nvSpPr>
              <p:cNvPr id="41" name="Rounded Rectangle 40"/>
              <p:cNvSpPr/>
              <p:nvPr/>
            </p:nvSpPr>
            <p:spPr>
              <a:xfrm>
                <a:off x="217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42" name="Rounded Rectangle 5"/>
              <p:cNvSpPr/>
              <p:nvPr/>
            </p:nvSpPr>
            <p:spPr>
              <a:xfrm>
                <a:off x="43102"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Vision &amp; Strategy Development</a:t>
                </a:r>
              </a:p>
            </p:txBody>
          </p:sp>
        </p:grpSp>
        <p:grpSp>
          <p:nvGrpSpPr>
            <p:cNvPr id="27" name="Group 79"/>
            <p:cNvGrpSpPr>
              <a:grpSpLocks/>
            </p:cNvGrpSpPr>
            <p:nvPr/>
          </p:nvGrpSpPr>
          <p:grpSpPr bwMode="auto">
            <a:xfrm>
              <a:off x="5412957" y="2559909"/>
              <a:ext cx="1327008" cy="610859"/>
              <a:chOff x="1262453" y="596832"/>
              <a:chExt cx="1296749" cy="855202"/>
            </a:xfrm>
            <a:solidFill>
              <a:srgbClr val="B1DCEE">
                <a:lumMod val="50000"/>
              </a:srgbClr>
            </a:solidFill>
          </p:grpSpPr>
          <p:sp>
            <p:nvSpPr>
              <p:cNvPr id="39" name="Rounded Rectangle 38"/>
              <p:cNvSpPr/>
              <p:nvPr/>
            </p:nvSpPr>
            <p:spPr>
              <a:xfrm>
                <a:off x="1262453" y="596832"/>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40" name="Rounded Rectangle 7"/>
              <p:cNvSpPr/>
              <p:nvPr/>
            </p:nvSpPr>
            <p:spPr>
              <a:xfrm>
                <a:off x="1373690" y="681567"/>
                <a:ext cx="1185512"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Current State Assessment</a:t>
                </a:r>
              </a:p>
            </p:txBody>
          </p:sp>
        </p:grpSp>
        <p:grpSp>
          <p:nvGrpSpPr>
            <p:cNvPr id="29" name="Group 80"/>
            <p:cNvGrpSpPr>
              <a:grpSpLocks/>
            </p:cNvGrpSpPr>
            <p:nvPr/>
          </p:nvGrpSpPr>
          <p:grpSpPr bwMode="auto">
            <a:xfrm>
              <a:off x="5484957" y="3276600"/>
              <a:ext cx="1296842" cy="609600"/>
              <a:chOff x="2663446" y="640080"/>
              <a:chExt cx="1267271" cy="853440"/>
            </a:xfrm>
            <a:solidFill>
              <a:srgbClr val="B1DCEE">
                <a:lumMod val="50000"/>
              </a:srgbClr>
            </a:solidFill>
          </p:grpSpPr>
          <p:sp>
            <p:nvSpPr>
              <p:cNvPr id="37" name="Rounded Rectangle 36"/>
              <p:cNvSpPr/>
              <p:nvPr/>
            </p:nvSpPr>
            <p:spPr>
              <a:xfrm>
                <a:off x="266344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8" name="Rounded Rectangle 9"/>
              <p:cNvSpPr/>
              <p:nvPr/>
            </p:nvSpPr>
            <p:spPr>
              <a:xfrm>
                <a:off x="2704325" y="746760"/>
                <a:ext cx="1185512" cy="663788"/>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Future State Definition</a:t>
                </a:r>
              </a:p>
            </p:txBody>
          </p:sp>
        </p:grpSp>
        <p:sp>
          <p:nvSpPr>
            <p:cNvPr id="30" name="Rounded Rectangle 29"/>
            <p:cNvSpPr/>
            <p:nvPr/>
          </p:nvSpPr>
          <p:spPr bwMode="auto">
            <a:xfrm>
              <a:off x="5484957" y="3962400"/>
              <a:ext cx="1295255" cy="609600"/>
            </a:xfrm>
            <a:prstGeom prst="roundRect">
              <a:avLst/>
            </a:prstGeom>
            <a:solidFill>
              <a:srgbClr val="B1DCEE">
                <a:lumMod val="75000"/>
              </a:srgbClr>
            </a:solidFill>
            <a:ln w="25400" cap="flat" cmpd="sng" algn="ctr">
              <a:solidFill>
                <a:srgbClr val="FFFFFF">
                  <a:hueOff val="0"/>
                  <a:satOff val="0"/>
                  <a:lumOff val="0"/>
                  <a:alphaOff val="0"/>
                </a:srgbClr>
              </a:solidFill>
              <a:prstDash val="solid"/>
            </a:ln>
            <a:effectLst/>
          </p:spPr>
          <p:txBody>
            <a:bodyPr/>
            <a:lstStyle/>
            <a:p>
              <a:pPr algn="ctr" defTabSz="533400" fontAlgn="auto">
                <a:lnSpc>
                  <a:spcPct val="90000"/>
                </a:lnSpc>
                <a:spcBef>
                  <a:spcPts val="0"/>
                </a:spcBef>
                <a:spcAft>
                  <a:spcPct val="35000"/>
                </a:spcAft>
                <a:defRPr/>
              </a:pPr>
              <a:r>
                <a:rPr lang="en-US" sz="1400" kern="0" dirty="0">
                  <a:ln/>
                  <a:solidFill>
                    <a:srgbClr val="FFFFFF"/>
                  </a:solidFill>
                  <a:latin typeface="Arial"/>
                </a:rPr>
                <a:t>Implementation approach and sourcing</a:t>
              </a:r>
            </a:p>
          </p:txBody>
        </p:sp>
        <p:grpSp>
          <p:nvGrpSpPr>
            <p:cNvPr id="31" name="Group 82"/>
            <p:cNvGrpSpPr>
              <a:grpSpLocks/>
            </p:cNvGrpSpPr>
            <p:nvPr/>
          </p:nvGrpSpPr>
          <p:grpSpPr bwMode="auto">
            <a:xfrm>
              <a:off x="5484957" y="4648200"/>
              <a:ext cx="1296843" cy="609600"/>
              <a:chOff x="5324716" y="640080"/>
              <a:chExt cx="1267271" cy="853440"/>
            </a:xfrm>
            <a:solidFill>
              <a:srgbClr val="B1DCEE">
                <a:lumMod val="90000"/>
              </a:srgbClr>
            </a:solidFill>
          </p:grpSpPr>
          <p:sp>
            <p:nvSpPr>
              <p:cNvPr id="35" name="Rounded Rectangle 34"/>
              <p:cNvSpPr/>
              <p:nvPr/>
            </p:nvSpPr>
            <p:spPr>
              <a:xfrm>
                <a:off x="532471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6" name="Rounded Rectangle 13"/>
              <p:cNvSpPr/>
              <p:nvPr/>
            </p:nvSpPr>
            <p:spPr>
              <a:xfrm>
                <a:off x="5365596" y="681567"/>
                <a:ext cx="118551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Develop and implement </a:t>
                </a:r>
                <a:r>
                  <a:rPr lang="en-US" sz="1400" kern="0" dirty="0" smtClean="0">
                    <a:ln/>
                    <a:latin typeface="Arial"/>
                  </a:rPr>
                  <a:t>IT </a:t>
                </a:r>
                <a:r>
                  <a:rPr lang="en-US" sz="1400" kern="0" dirty="0">
                    <a:ln/>
                    <a:latin typeface="Arial"/>
                  </a:rPr>
                  <a:t>system</a:t>
                </a:r>
              </a:p>
            </p:txBody>
          </p:sp>
        </p:grpSp>
        <p:grpSp>
          <p:nvGrpSpPr>
            <p:cNvPr id="32" name="Group 83"/>
            <p:cNvGrpSpPr>
              <a:grpSpLocks/>
            </p:cNvGrpSpPr>
            <p:nvPr/>
          </p:nvGrpSpPr>
          <p:grpSpPr bwMode="auto">
            <a:xfrm>
              <a:off x="5484958" y="5334000"/>
              <a:ext cx="1295400" cy="609600"/>
              <a:chOff x="6655351" y="640080"/>
              <a:chExt cx="1267271" cy="853440"/>
            </a:xfrm>
            <a:solidFill>
              <a:srgbClr val="B1DCEE">
                <a:lumMod val="90000"/>
              </a:srgbClr>
            </a:solidFill>
          </p:grpSpPr>
          <p:sp>
            <p:nvSpPr>
              <p:cNvPr id="33" name="Rounded Rectangle 32"/>
              <p:cNvSpPr/>
              <p:nvPr/>
            </p:nvSpPr>
            <p:spPr>
              <a:xfrm>
                <a:off x="665535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4" name="Rounded Rectangle 15"/>
              <p:cNvSpPr/>
              <p:nvPr/>
            </p:nvSpPr>
            <p:spPr>
              <a:xfrm>
                <a:off x="6696277"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Operate and sustain</a:t>
                </a:r>
              </a:p>
            </p:txBody>
          </p:sp>
        </p:grpSp>
      </p:grpSp>
      <p:sp>
        <p:nvSpPr>
          <p:cNvPr id="49" name="Slide Number Placeholder 48"/>
          <p:cNvSpPr>
            <a:spLocks noGrp="1"/>
          </p:cNvSpPr>
          <p:nvPr>
            <p:ph type="sldNum" sz="quarter" idx="12"/>
          </p:nvPr>
        </p:nvSpPr>
        <p:spPr/>
        <p:txBody>
          <a:bodyPr/>
          <a:lstStyle/>
          <a:p>
            <a:fld id="{DBF9FACD-51A1-45BB-9008-464F46D38E77}" type="slidenum">
              <a:rPr lang="en-IN" smtClean="0"/>
              <a:pPr/>
              <a:t>16</a:t>
            </a:fld>
            <a:endParaRPr lang="en-IN"/>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ight Arrow 25"/>
          <p:cNvSpPr>
            <a:spLocks noChangeArrowheads="1"/>
          </p:cNvSpPr>
          <p:nvPr/>
        </p:nvSpPr>
        <p:spPr bwMode="auto">
          <a:xfrm rot="5400000">
            <a:off x="5030470" y="3172244"/>
            <a:ext cx="5715492" cy="990711"/>
          </a:xfrm>
          <a:prstGeom prst="rightArrow">
            <a:avLst>
              <a:gd name="adj1" fmla="val 50000"/>
              <a:gd name="adj2" fmla="val 49994"/>
            </a:avLst>
          </a:prstGeom>
          <a:solidFill>
            <a:srgbClr val="CEE1EF"/>
          </a:solidFill>
          <a:ln w="9525">
            <a:noFill/>
            <a:miter lim="800000"/>
            <a:headEnd/>
            <a:tailEnd/>
          </a:ln>
        </p:spPr>
        <p:txBody>
          <a:bodyPr/>
          <a:lstStyle/>
          <a:p>
            <a:endParaRPr lang="en-US"/>
          </a:p>
        </p:txBody>
      </p:sp>
      <p:sp>
        <p:nvSpPr>
          <p:cNvPr id="23" name="Rounded Rectangle 22"/>
          <p:cNvSpPr/>
          <p:nvPr/>
        </p:nvSpPr>
        <p:spPr bwMode="auto">
          <a:xfrm>
            <a:off x="152400" y="1916832"/>
            <a:ext cx="6324600" cy="3399705"/>
          </a:xfrm>
          <a:prstGeom prst="roundRect">
            <a:avLst>
              <a:gd name="adj" fmla="val 8096"/>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Aft>
                <a:spcPts val="200"/>
              </a:spcAft>
            </a:pPr>
            <a:r>
              <a:rPr lang="en-US" sz="1600" b="1" dirty="0" smtClean="0">
                <a:solidFill>
                  <a:schemeClr val="bg1"/>
                </a:solidFill>
                <a:latin typeface="Arial" charset="0"/>
                <a:cs typeface="Arial" charset="0"/>
              </a:rPr>
              <a:t>Recurring costs..</a:t>
            </a:r>
          </a:p>
          <a:p>
            <a:pPr marL="342900" indent="-342900">
              <a:spcAft>
                <a:spcPts val="200"/>
              </a:spcAft>
            </a:pPr>
            <a:r>
              <a:rPr lang="en-US" sz="1600" b="1" dirty="0" smtClean="0">
                <a:solidFill>
                  <a:schemeClr val="bg1"/>
                </a:solidFill>
                <a:latin typeface="Arial" charset="0"/>
                <a:cs typeface="Arial" charset="0"/>
              </a:rPr>
              <a:t>Data Center and Network Infrastructure (IT and Non-IT):</a:t>
            </a:r>
          </a:p>
          <a:p>
            <a:pPr marL="342900" indent="-342900">
              <a:spcAft>
                <a:spcPts val="200"/>
              </a:spcAft>
              <a:buFont typeface="+mj-lt"/>
              <a:buAutoNum type="arabicPeriod"/>
            </a:pPr>
            <a:r>
              <a:rPr lang="en-US" sz="1600" dirty="0" smtClean="0">
                <a:solidFill>
                  <a:schemeClr val="bg1"/>
                </a:solidFill>
                <a:latin typeface="Arial" charset="0"/>
                <a:cs typeface="Arial" charset="0"/>
              </a:rPr>
              <a:t>AMC/ Warranty for system software and hardware</a:t>
            </a:r>
          </a:p>
          <a:p>
            <a:pPr marL="342900" indent="-342900">
              <a:spcAft>
                <a:spcPts val="200"/>
              </a:spcAft>
              <a:buFont typeface="+mj-lt"/>
              <a:buAutoNum type="arabicPeriod"/>
            </a:pPr>
            <a:r>
              <a:rPr lang="en-US" sz="1600" dirty="0" smtClean="0">
                <a:solidFill>
                  <a:schemeClr val="bg1"/>
                </a:solidFill>
                <a:latin typeface="Arial" charset="0"/>
                <a:cs typeface="Arial" charset="0"/>
              </a:rPr>
              <a:t>Facilities Management Services</a:t>
            </a:r>
          </a:p>
          <a:p>
            <a:pPr marL="342900" indent="-342900">
              <a:spcAft>
                <a:spcPts val="200"/>
              </a:spcAft>
              <a:buFont typeface="+mj-lt"/>
              <a:buAutoNum type="arabicPeriod"/>
            </a:pPr>
            <a:r>
              <a:rPr lang="en-US" sz="1600" dirty="0" smtClean="0">
                <a:solidFill>
                  <a:schemeClr val="bg1"/>
                </a:solidFill>
                <a:latin typeface="Arial" charset="0"/>
                <a:cs typeface="Arial" charset="0"/>
              </a:rPr>
              <a:t>IT Infrastructure monitoring and management services</a:t>
            </a:r>
          </a:p>
          <a:p>
            <a:pPr marL="342900" indent="-342900">
              <a:spcAft>
                <a:spcPts val="200"/>
              </a:spcAft>
              <a:buFont typeface="+mj-lt"/>
              <a:buAutoNum type="arabicPeriod"/>
            </a:pPr>
            <a:r>
              <a:rPr lang="en-US" sz="1600" dirty="0" smtClean="0">
                <a:solidFill>
                  <a:schemeClr val="bg1"/>
                </a:solidFill>
                <a:latin typeface="Arial" charset="0"/>
                <a:cs typeface="Arial" charset="0"/>
              </a:rPr>
              <a:t>Insurance</a:t>
            </a:r>
          </a:p>
          <a:p>
            <a:pPr marL="342900" indent="-342900">
              <a:spcAft>
                <a:spcPts val="200"/>
              </a:spcAft>
              <a:buFont typeface="+mj-lt"/>
              <a:buAutoNum type="arabicPeriod"/>
            </a:pPr>
            <a:r>
              <a:rPr lang="en-US" sz="1600" dirty="0" smtClean="0">
                <a:solidFill>
                  <a:schemeClr val="bg1"/>
                </a:solidFill>
                <a:latin typeface="Arial" charset="0"/>
                <a:cs typeface="Arial" charset="0"/>
              </a:rPr>
              <a:t>Consumables</a:t>
            </a:r>
          </a:p>
          <a:p>
            <a:pPr marL="342900" indent="-342900">
              <a:spcAft>
                <a:spcPts val="200"/>
              </a:spcAft>
              <a:buFont typeface="+mj-lt"/>
              <a:buAutoNum type="arabicPeriod"/>
            </a:pPr>
            <a:r>
              <a:rPr lang="en-US" sz="1600" dirty="0" smtClean="0">
                <a:solidFill>
                  <a:schemeClr val="bg1"/>
                </a:solidFill>
                <a:latin typeface="Arial" charset="0"/>
                <a:cs typeface="Arial" charset="0"/>
              </a:rPr>
              <a:t>Leased lines/ISDN – connectivity charges</a:t>
            </a:r>
          </a:p>
          <a:p>
            <a:pPr marL="342900" indent="-342900">
              <a:spcAft>
                <a:spcPts val="200"/>
              </a:spcAft>
              <a:buFont typeface="+mj-lt"/>
              <a:buAutoNum type="arabicPeriod"/>
            </a:pPr>
            <a:r>
              <a:rPr lang="en-US" sz="1600" dirty="0" smtClean="0">
                <a:solidFill>
                  <a:schemeClr val="bg1"/>
                </a:solidFill>
                <a:latin typeface="Arial" charset="0"/>
                <a:cs typeface="Arial" charset="0"/>
              </a:rPr>
              <a:t>Power, fuel</a:t>
            </a:r>
          </a:p>
        </p:txBody>
      </p:sp>
      <p:sp>
        <p:nvSpPr>
          <p:cNvPr id="24" name="Title 1"/>
          <p:cNvSpPr>
            <a:spLocks noGrp="1"/>
          </p:cNvSpPr>
          <p:nvPr>
            <p:ph type="ctrTitle"/>
          </p:nvPr>
        </p:nvSpPr>
        <p:spPr>
          <a:xfrm>
            <a:off x="161925" y="304800"/>
            <a:ext cx="8370515" cy="820737"/>
          </a:xfrm>
        </p:spPr>
        <p:txBody>
          <a:bodyPr>
            <a:noAutofit/>
          </a:bodyPr>
          <a:lstStyle/>
          <a:p>
            <a:r>
              <a:rPr lang="en-US" sz="3200" dirty="0" smtClean="0">
                <a:solidFill>
                  <a:srgbClr val="7030A0"/>
                </a:solidFill>
              </a:rPr>
              <a:t>Costs in e-Governance Projects – IT Infrastructure creation and maintenance – contd..</a:t>
            </a:r>
            <a:endParaRPr lang="en-US" sz="3200" dirty="0">
              <a:solidFill>
                <a:srgbClr val="7030A0"/>
              </a:solidFill>
            </a:endParaRPr>
          </a:p>
        </p:txBody>
      </p:sp>
      <p:cxnSp>
        <p:nvCxnSpPr>
          <p:cNvPr id="28" name="Straight Arrow Connector 27"/>
          <p:cNvCxnSpPr>
            <a:stCxn id="23" idx="3"/>
          </p:cNvCxnSpPr>
          <p:nvPr/>
        </p:nvCxnSpPr>
        <p:spPr>
          <a:xfrm>
            <a:off x="6477000" y="3616685"/>
            <a:ext cx="803840" cy="1307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164288" y="6550223"/>
            <a:ext cx="1468672" cy="307777"/>
          </a:xfrm>
          <a:prstGeom prst="rect">
            <a:avLst/>
          </a:prstGeom>
          <a:noFill/>
        </p:spPr>
        <p:txBody>
          <a:bodyPr wrap="none" rtlCol="0">
            <a:spAutoFit/>
          </a:bodyPr>
          <a:lstStyle/>
          <a:p>
            <a:r>
              <a:rPr lang="en-US" sz="1400" b="1" dirty="0" smtClean="0">
                <a:solidFill>
                  <a:schemeClr val="tx2"/>
                </a:solidFill>
              </a:rPr>
              <a:t>Project Phases</a:t>
            </a:r>
          </a:p>
        </p:txBody>
      </p:sp>
      <p:grpSp>
        <p:nvGrpSpPr>
          <p:cNvPr id="26" name="Group 45"/>
          <p:cNvGrpSpPr>
            <a:grpSpLocks/>
          </p:cNvGrpSpPr>
          <p:nvPr/>
        </p:nvGrpSpPr>
        <p:grpSpPr bwMode="auto">
          <a:xfrm>
            <a:off x="7092280" y="620688"/>
            <a:ext cx="1368996" cy="5328592"/>
            <a:chOff x="5412957" y="1905000"/>
            <a:chExt cx="1368843" cy="4038600"/>
          </a:xfrm>
        </p:grpSpPr>
        <p:grpSp>
          <p:nvGrpSpPr>
            <p:cNvPr id="27" name="Group 78"/>
            <p:cNvGrpSpPr>
              <a:grpSpLocks/>
            </p:cNvGrpSpPr>
            <p:nvPr/>
          </p:nvGrpSpPr>
          <p:grpSpPr bwMode="auto">
            <a:xfrm>
              <a:off x="5484957" y="1905000"/>
              <a:ext cx="1295400" cy="609600"/>
              <a:chOff x="2176" y="640080"/>
              <a:chExt cx="1267271" cy="853440"/>
            </a:xfrm>
            <a:solidFill>
              <a:srgbClr val="B1DCEE">
                <a:lumMod val="50000"/>
              </a:srgbClr>
            </a:solidFill>
          </p:grpSpPr>
          <p:sp>
            <p:nvSpPr>
              <p:cNvPr id="42" name="Rounded Rectangle 41"/>
              <p:cNvSpPr/>
              <p:nvPr/>
            </p:nvSpPr>
            <p:spPr>
              <a:xfrm>
                <a:off x="217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43" name="Rounded Rectangle 5"/>
              <p:cNvSpPr/>
              <p:nvPr/>
            </p:nvSpPr>
            <p:spPr>
              <a:xfrm>
                <a:off x="43102"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Vision &amp; Strategy Development</a:t>
                </a:r>
              </a:p>
            </p:txBody>
          </p:sp>
        </p:grpSp>
        <p:grpSp>
          <p:nvGrpSpPr>
            <p:cNvPr id="29" name="Group 79"/>
            <p:cNvGrpSpPr>
              <a:grpSpLocks/>
            </p:cNvGrpSpPr>
            <p:nvPr/>
          </p:nvGrpSpPr>
          <p:grpSpPr bwMode="auto">
            <a:xfrm>
              <a:off x="5412957" y="2559909"/>
              <a:ext cx="1327008" cy="610859"/>
              <a:chOff x="1262453" y="596832"/>
              <a:chExt cx="1296749" cy="855202"/>
            </a:xfrm>
            <a:solidFill>
              <a:srgbClr val="B1DCEE">
                <a:lumMod val="50000"/>
              </a:srgbClr>
            </a:solidFill>
          </p:grpSpPr>
          <p:sp>
            <p:nvSpPr>
              <p:cNvPr id="40" name="Rounded Rectangle 39"/>
              <p:cNvSpPr/>
              <p:nvPr/>
            </p:nvSpPr>
            <p:spPr>
              <a:xfrm>
                <a:off x="1262453" y="596832"/>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41" name="Rounded Rectangle 7"/>
              <p:cNvSpPr/>
              <p:nvPr/>
            </p:nvSpPr>
            <p:spPr>
              <a:xfrm>
                <a:off x="1373690" y="681567"/>
                <a:ext cx="1185512"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Current State Assessment</a:t>
                </a:r>
              </a:p>
            </p:txBody>
          </p:sp>
        </p:grpSp>
        <p:grpSp>
          <p:nvGrpSpPr>
            <p:cNvPr id="30" name="Group 80"/>
            <p:cNvGrpSpPr>
              <a:grpSpLocks/>
            </p:cNvGrpSpPr>
            <p:nvPr/>
          </p:nvGrpSpPr>
          <p:grpSpPr bwMode="auto">
            <a:xfrm>
              <a:off x="5484957" y="3276600"/>
              <a:ext cx="1296842" cy="609600"/>
              <a:chOff x="2663446" y="640080"/>
              <a:chExt cx="1267271" cy="853440"/>
            </a:xfrm>
            <a:solidFill>
              <a:srgbClr val="B1DCEE">
                <a:lumMod val="50000"/>
              </a:srgbClr>
            </a:solidFill>
          </p:grpSpPr>
          <p:sp>
            <p:nvSpPr>
              <p:cNvPr id="38" name="Rounded Rectangle 37"/>
              <p:cNvSpPr/>
              <p:nvPr/>
            </p:nvSpPr>
            <p:spPr>
              <a:xfrm>
                <a:off x="266344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9" name="Rounded Rectangle 9"/>
              <p:cNvSpPr/>
              <p:nvPr/>
            </p:nvSpPr>
            <p:spPr>
              <a:xfrm>
                <a:off x="2704325" y="746760"/>
                <a:ext cx="1185512" cy="663788"/>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solidFill>
                      <a:srgbClr val="FFFFFF"/>
                    </a:solidFill>
                    <a:latin typeface="Arial"/>
                  </a:rPr>
                  <a:t>Future State Definition</a:t>
                </a:r>
              </a:p>
            </p:txBody>
          </p:sp>
        </p:grpSp>
        <p:sp>
          <p:nvSpPr>
            <p:cNvPr id="31" name="Rounded Rectangle 30"/>
            <p:cNvSpPr/>
            <p:nvPr/>
          </p:nvSpPr>
          <p:spPr bwMode="auto">
            <a:xfrm>
              <a:off x="5484957" y="3962400"/>
              <a:ext cx="1295255" cy="609600"/>
            </a:xfrm>
            <a:prstGeom prst="roundRect">
              <a:avLst/>
            </a:prstGeom>
            <a:solidFill>
              <a:srgbClr val="B1DCEE">
                <a:lumMod val="75000"/>
              </a:srgbClr>
            </a:solidFill>
            <a:ln w="25400" cap="flat" cmpd="sng" algn="ctr">
              <a:solidFill>
                <a:srgbClr val="FFFFFF">
                  <a:hueOff val="0"/>
                  <a:satOff val="0"/>
                  <a:lumOff val="0"/>
                  <a:alphaOff val="0"/>
                </a:srgbClr>
              </a:solidFill>
              <a:prstDash val="solid"/>
            </a:ln>
            <a:effectLst/>
          </p:spPr>
          <p:txBody>
            <a:bodyPr/>
            <a:lstStyle/>
            <a:p>
              <a:pPr algn="ctr" defTabSz="533400" fontAlgn="auto">
                <a:lnSpc>
                  <a:spcPct val="90000"/>
                </a:lnSpc>
                <a:spcBef>
                  <a:spcPts val="0"/>
                </a:spcBef>
                <a:spcAft>
                  <a:spcPct val="35000"/>
                </a:spcAft>
                <a:defRPr/>
              </a:pPr>
              <a:r>
                <a:rPr lang="en-US" sz="1400" kern="0" dirty="0">
                  <a:ln/>
                  <a:solidFill>
                    <a:srgbClr val="FFFFFF"/>
                  </a:solidFill>
                  <a:latin typeface="Arial"/>
                </a:rPr>
                <a:t>Implementation approach and sourcing</a:t>
              </a:r>
            </a:p>
          </p:txBody>
        </p:sp>
        <p:grpSp>
          <p:nvGrpSpPr>
            <p:cNvPr id="32" name="Group 82"/>
            <p:cNvGrpSpPr>
              <a:grpSpLocks/>
            </p:cNvGrpSpPr>
            <p:nvPr/>
          </p:nvGrpSpPr>
          <p:grpSpPr bwMode="auto">
            <a:xfrm>
              <a:off x="5484957" y="4648200"/>
              <a:ext cx="1296843" cy="609600"/>
              <a:chOff x="5324716" y="640080"/>
              <a:chExt cx="1267271" cy="853440"/>
            </a:xfrm>
            <a:solidFill>
              <a:srgbClr val="B1DCEE">
                <a:lumMod val="90000"/>
              </a:srgbClr>
            </a:solidFill>
          </p:grpSpPr>
          <p:sp>
            <p:nvSpPr>
              <p:cNvPr id="36" name="Rounded Rectangle 35"/>
              <p:cNvSpPr/>
              <p:nvPr/>
            </p:nvSpPr>
            <p:spPr>
              <a:xfrm>
                <a:off x="5324716"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7" name="Rounded Rectangle 13"/>
              <p:cNvSpPr/>
              <p:nvPr/>
            </p:nvSpPr>
            <p:spPr>
              <a:xfrm>
                <a:off x="5365596" y="681567"/>
                <a:ext cx="118551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Develop and implement </a:t>
                </a:r>
                <a:r>
                  <a:rPr lang="en-US" sz="1400" kern="0" dirty="0" smtClean="0">
                    <a:ln/>
                    <a:latin typeface="Arial"/>
                  </a:rPr>
                  <a:t>IT </a:t>
                </a:r>
                <a:r>
                  <a:rPr lang="en-US" sz="1400" kern="0" dirty="0">
                    <a:ln/>
                    <a:latin typeface="Arial"/>
                  </a:rPr>
                  <a:t>system</a:t>
                </a:r>
              </a:p>
            </p:txBody>
          </p:sp>
        </p:grpSp>
        <p:grpSp>
          <p:nvGrpSpPr>
            <p:cNvPr id="33" name="Group 83"/>
            <p:cNvGrpSpPr>
              <a:grpSpLocks/>
            </p:cNvGrpSpPr>
            <p:nvPr/>
          </p:nvGrpSpPr>
          <p:grpSpPr bwMode="auto">
            <a:xfrm>
              <a:off x="5484958" y="5334000"/>
              <a:ext cx="1295400" cy="609600"/>
              <a:chOff x="6655351" y="640080"/>
              <a:chExt cx="1267271" cy="853440"/>
            </a:xfrm>
            <a:solidFill>
              <a:srgbClr val="B1DCEE">
                <a:lumMod val="90000"/>
              </a:srgbClr>
            </a:solidFill>
          </p:grpSpPr>
          <p:sp>
            <p:nvSpPr>
              <p:cNvPr id="34" name="Rounded Rectangle 33"/>
              <p:cNvSpPr/>
              <p:nvPr/>
            </p:nvSpPr>
            <p:spPr>
              <a:xfrm>
                <a:off x="6655351" y="640080"/>
                <a:ext cx="1267271" cy="853440"/>
              </a:xfrm>
              <a:prstGeom prst="roundRect">
                <a:avLst/>
              </a:prstGeom>
              <a:grpFill/>
              <a:ln w="25400" cap="flat" cmpd="sng" algn="ctr">
                <a:solidFill>
                  <a:srgbClr val="FFFFFF">
                    <a:hueOff val="0"/>
                    <a:satOff val="0"/>
                    <a:lumOff val="0"/>
                    <a:alphaOff val="0"/>
                  </a:srgbClr>
                </a:solidFill>
                <a:prstDash val="solid"/>
              </a:ln>
              <a:effectLst/>
            </p:spPr>
          </p:sp>
          <p:sp>
            <p:nvSpPr>
              <p:cNvPr id="35" name="Rounded Rectangle 15"/>
              <p:cNvSpPr/>
              <p:nvPr/>
            </p:nvSpPr>
            <p:spPr>
              <a:xfrm>
                <a:off x="6696277" y="681567"/>
                <a:ext cx="1185421" cy="770467"/>
              </a:xfrm>
              <a:prstGeom prst="rect">
                <a:avLst/>
              </a:prstGeom>
              <a:grpFill/>
              <a:ln>
                <a:noFill/>
              </a:ln>
              <a:effectLst/>
            </p:spPr>
            <p:txBody>
              <a:bodyPr lIns="45720" rIns="45720" spcCol="1270" anchor="ctr"/>
              <a:lstStyle/>
              <a:p>
                <a:pPr algn="ctr" defTabSz="533400" fontAlgn="auto">
                  <a:lnSpc>
                    <a:spcPct val="90000"/>
                  </a:lnSpc>
                  <a:spcBef>
                    <a:spcPts val="0"/>
                  </a:spcBef>
                  <a:spcAft>
                    <a:spcPct val="35000"/>
                  </a:spcAft>
                  <a:defRPr/>
                </a:pPr>
                <a:r>
                  <a:rPr lang="en-US" sz="1400" kern="0" dirty="0">
                    <a:ln/>
                    <a:latin typeface="Arial"/>
                  </a:rPr>
                  <a:t>Operate and sustain</a:t>
                </a:r>
              </a:p>
            </p:txBody>
          </p:sp>
        </p:grpSp>
      </p:grpSp>
      <p:sp>
        <p:nvSpPr>
          <p:cNvPr id="44" name="Slide Number Placeholder 43"/>
          <p:cNvSpPr>
            <a:spLocks noGrp="1"/>
          </p:cNvSpPr>
          <p:nvPr>
            <p:ph type="sldNum" sz="quarter" idx="12"/>
          </p:nvPr>
        </p:nvSpPr>
        <p:spPr/>
        <p:txBody>
          <a:bodyPr/>
          <a:lstStyle/>
          <a:p>
            <a:fld id="{DBF9FACD-51A1-45BB-9008-464F46D38E77}" type="slidenum">
              <a:rPr lang="en-IN" smtClean="0"/>
              <a:pPr/>
              <a:t>17</a:t>
            </a:fld>
            <a:endParaRPr lang="en-IN"/>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rgbClr val="7030A0"/>
                </a:solidFill>
              </a:rPr>
              <a:t>Business Models</a:t>
            </a:r>
            <a:endParaRPr lang="en-US" sz="3200" dirty="0">
              <a:solidFill>
                <a:srgbClr val="7030A0"/>
              </a:solidFill>
            </a:endParaRPr>
          </a:p>
        </p:txBody>
      </p:sp>
      <p:sp>
        <p:nvSpPr>
          <p:cNvPr id="3" name="Content Placeholder 2"/>
          <p:cNvSpPr>
            <a:spLocks noGrp="1"/>
          </p:cNvSpPr>
          <p:nvPr>
            <p:ph idx="1"/>
          </p:nvPr>
        </p:nvSpPr>
        <p:spPr>
          <a:xfrm>
            <a:off x="381000" y="1447800"/>
            <a:ext cx="8308346" cy="4275892"/>
          </a:xfrm>
        </p:spPr>
        <p:txBody>
          <a:bodyPr>
            <a:normAutofit/>
          </a:bodyPr>
          <a:lstStyle/>
          <a:p>
            <a:pPr marL="285750" indent="-285750">
              <a:buFont typeface="Arial" pitchFamily="34" charset="0"/>
              <a:buChar char="•"/>
            </a:pPr>
            <a:r>
              <a:rPr lang="en-US" sz="2400" dirty="0"/>
              <a:t>Rigorously defined</a:t>
            </a:r>
            <a:r>
              <a:rPr lang="en-US" sz="2400" dirty="0" smtClean="0"/>
              <a:t> business </a:t>
            </a:r>
            <a:r>
              <a:rPr lang="en-US" sz="2400" dirty="0"/>
              <a:t>models in the </a:t>
            </a:r>
            <a:r>
              <a:rPr lang="en-US" sz="2400" dirty="0" smtClean="0"/>
              <a:t>form of </a:t>
            </a:r>
            <a:r>
              <a:rPr lang="en-US" sz="2400" dirty="0"/>
              <a:t>formal reference models or </a:t>
            </a:r>
            <a:r>
              <a:rPr lang="en-US" sz="2400" dirty="0" smtClean="0"/>
              <a:t>ontologies can </a:t>
            </a:r>
            <a:r>
              <a:rPr lang="en-US" sz="2400" dirty="0"/>
              <a:t>help in developing</a:t>
            </a:r>
            <a:r>
              <a:rPr lang="en-US" sz="2400" dirty="0" smtClean="0"/>
              <a:t> well thought out e-Government solutions</a:t>
            </a:r>
          </a:p>
          <a:p>
            <a:pPr indent="0">
              <a:buNone/>
            </a:pPr>
            <a:r>
              <a:rPr lang="en-US" sz="2400" dirty="0" smtClean="0"/>
              <a:t/>
            </a:r>
            <a:br>
              <a:rPr lang="en-US" sz="2400" dirty="0" smtClean="0"/>
            </a:br>
            <a:endParaRPr lang="en-US" sz="2400" dirty="0" smtClean="0"/>
          </a:p>
          <a:p>
            <a:pPr marL="161925" indent="-342900">
              <a:buFont typeface="Arial" pitchFamily="34" charset="0"/>
              <a:buChar char="•"/>
            </a:pPr>
            <a:r>
              <a:rPr lang="en-US" sz="2400" dirty="0"/>
              <a:t>The </a:t>
            </a:r>
            <a:r>
              <a:rPr lang="en-US" sz="2400" dirty="0" smtClean="0"/>
              <a:t>business </a:t>
            </a:r>
            <a:r>
              <a:rPr lang="en-US" sz="2400" dirty="0"/>
              <a:t>model concept</a:t>
            </a:r>
            <a:r>
              <a:rPr lang="en-US" sz="2400" dirty="0" smtClean="0"/>
              <a:t> creates </a:t>
            </a:r>
            <a:r>
              <a:rPr lang="en-US" sz="2400" dirty="0"/>
              <a:t>a </a:t>
            </a:r>
            <a:r>
              <a:rPr lang="en-US" sz="2400" dirty="0" smtClean="0"/>
              <a:t>common language </a:t>
            </a:r>
            <a:r>
              <a:rPr lang="en-US" sz="2400" dirty="0"/>
              <a:t>and </a:t>
            </a:r>
            <a:r>
              <a:rPr lang="en-US" sz="2400" dirty="0" smtClean="0"/>
              <a:t>shared comprehension</a:t>
            </a:r>
            <a:endParaRPr lang="en-US" sz="2400" dirty="0"/>
          </a:p>
        </p:txBody>
      </p:sp>
      <p:sp>
        <p:nvSpPr>
          <p:cNvPr id="4" name="Slide Number Placeholder 3"/>
          <p:cNvSpPr>
            <a:spLocks noGrp="1"/>
          </p:cNvSpPr>
          <p:nvPr>
            <p:ph type="sldNum" sz="quarter" idx="12"/>
          </p:nvPr>
        </p:nvSpPr>
        <p:spPr/>
        <p:txBody>
          <a:bodyPr/>
          <a:lstStyle/>
          <a:p>
            <a:fld id="{DBF9FACD-51A1-45BB-9008-464F46D38E77}" type="slidenum">
              <a:rPr lang="en-IN" smtClean="0"/>
              <a:pPr/>
              <a:t>18</a:t>
            </a:fld>
            <a:endParaRPr lang="en-IN"/>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5123"/>
          </a:xfrm>
        </p:spPr>
        <p:txBody>
          <a:bodyPr>
            <a:normAutofit/>
          </a:bodyPr>
          <a:lstStyle/>
          <a:p>
            <a:r>
              <a:rPr lang="en-US" sz="3200" dirty="0" smtClean="0">
                <a:solidFill>
                  <a:srgbClr val="7030A0"/>
                </a:solidFill>
              </a:rPr>
              <a:t>Business Model Building Blocks</a:t>
            </a:r>
            <a:endParaRPr lang="en-US" sz="3200" b="1" dirty="0">
              <a:solidFill>
                <a:srgbClr val="7030A0"/>
              </a:solidFill>
            </a:endParaRPr>
          </a:p>
        </p:txBody>
      </p:sp>
      <p:graphicFrame>
        <p:nvGraphicFramePr>
          <p:cNvPr id="5" name="Content Placeholder 4"/>
          <p:cNvGraphicFramePr>
            <a:graphicFrameLocks noGrp="1"/>
          </p:cNvGraphicFramePr>
          <p:nvPr>
            <p:ph idx="1"/>
          </p:nvPr>
        </p:nvGraphicFramePr>
        <p:xfrm>
          <a:off x="323528" y="914400"/>
          <a:ext cx="8496944" cy="5602446"/>
        </p:xfrm>
        <a:graphic>
          <a:graphicData uri="http://schemas.openxmlformats.org/drawingml/2006/table">
            <a:tbl>
              <a:tblPr firstRow="1" bandRow="1">
                <a:tableStyleId>{0505E3EF-67EA-436B-97B2-0124C06EBD24}</a:tableStyleId>
              </a:tblPr>
              <a:tblGrid>
                <a:gridCol w="3461717"/>
                <a:gridCol w="5035227"/>
              </a:tblGrid>
              <a:tr h="633364">
                <a:tc>
                  <a:txBody>
                    <a:bodyPr/>
                    <a:lstStyle/>
                    <a:p>
                      <a:r>
                        <a:rPr lang="en-US" sz="2000" b="1" dirty="0" smtClean="0"/>
                        <a:t>Product / Service</a:t>
                      </a:r>
                      <a:endParaRPr lang="en-US" sz="2000" b="1" dirty="0"/>
                    </a:p>
                  </a:txBody>
                  <a:tcPr/>
                </a:tc>
                <a:tc>
                  <a:txBody>
                    <a:bodyPr/>
                    <a:lstStyle/>
                    <a:p>
                      <a:pPr algn="l">
                        <a:buFont typeface="Arial"/>
                        <a:buNone/>
                      </a:pPr>
                      <a:r>
                        <a:rPr lang="en-US" sz="2000" dirty="0" smtClean="0"/>
                        <a:t>Value Proposition </a:t>
                      </a:r>
                      <a:endParaRPr lang="en-US" sz="2000" dirty="0"/>
                    </a:p>
                  </a:txBody>
                  <a:tcPr/>
                </a:tc>
              </a:tr>
              <a:tr h="1433402">
                <a:tc>
                  <a:txBody>
                    <a:bodyPr/>
                    <a:lstStyle/>
                    <a:p>
                      <a:r>
                        <a:rPr lang="en-US" sz="2000" b="1" dirty="0" smtClean="0"/>
                        <a:t>Stakeholder</a:t>
                      </a:r>
                      <a:r>
                        <a:rPr lang="en-US" sz="2000" b="1" baseline="0" dirty="0" smtClean="0"/>
                        <a:t> Factors</a:t>
                      </a:r>
                      <a:endParaRPr lang="en-US" sz="2000" b="1" dirty="0"/>
                    </a:p>
                  </a:txBody>
                  <a:tcPr anchor="ctr"/>
                </a:tc>
                <a:tc>
                  <a:txBody>
                    <a:bodyPr/>
                    <a:lstStyle/>
                    <a:p>
                      <a:pPr algn="l"/>
                      <a:endParaRPr lang="en-US" sz="2000" dirty="0" smtClean="0"/>
                    </a:p>
                    <a:p>
                      <a:pPr algn="l">
                        <a:buFont typeface="Arial"/>
                        <a:buChar char="•"/>
                      </a:pPr>
                      <a:r>
                        <a:rPr lang="en-US" sz="2000" dirty="0" smtClean="0"/>
                        <a:t>  Target Stakeholders</a:t>
                      </a:r>
                    </a:p>
                    <a:p>
                      <a:pPr algn="l">
                        <a:buFont typeface="Arial"/>
                        <a:buChar char="•"/>
                      </a:pPr>
                      <a:r>
                        <a:rPr lang="en-US" sz="2000" dirty="0" smtClean="0"/>
                        <a:t>  Distribution Channel [s]</a:t>
                      </a:r>
                    </a:p>
                    <a:p>
                      <a:pPr algn="l">
                        <a:buFont typeface="Arial"/>
                        <a:buChar char="•"/>
                      </a:pPr>
                      <a:r>
                        <a:rPr lang="en-US" sz="2000" dirty="0" smtClean="0"/>
                        <a:t>  Relationships</a:t>
                      </a:r>
                      <a:endParaRPr lang="en-US" sz="2000" dirty="0"/>
                    </a:p>
                  </a:txBody>
                  <a:tcPr/>
                </a:tc>
              </a:tr>
              <a:tr h="2500120">
                <a:tc>
                  <a:txBody>
                    <a:bodyPr/>
                    <a:lstStyle/>
                    <a:p>
                      <a:r>
                        <a:rPr lang="en-US" sz="2000" b="1" dirty="0" smtClean="0"/>
                        <a:t>Infrastructure Factors</a:t>
                      </a:r>
                      <a:endParaRPr lang="en-US" sz="2000" b="1" dirty="0"/>
                    </a:p>
                  </a:txBody>
                  <a:tcPr anchor="ctr"/>
                </a:tc>
                <a:tc>
                  <a:txBody>
                    <a:bodyPr/>
                    <a:lstStyle/>
                    <a:p>
                      <a:pPr algn="l"/>
                      <a:endParaRPr lang="en-US" sz="2000" dirty="0" smtClean="0"/>
                    </a:p>
                    <a:p>
                      <a:pPr algn="l">
                        <a:buFont typeface="Arial"/>
                        <a:buChar char="•"/>
                      </a:pPr>
                      <a:r>
                        <a:rPr lang="en-US" sz="2000" dirty="0" smtClean="0"/>
                        <a:t>  Application</a:t>
                      </a:r>
                      <a:r>
                        <a:rPr lang="en-US" sz="2000" baseline="0" dirty="0" smtClean="0"/>
                        <a:t> Software</a:t>
                      </a:r>
                    </a:p>
                    <a:p>
                      <a:pPr algn="l">
                        <a:buFont typeface="Arial"/>
                        <a:buChar char="•"/>
                      </a:pPr>
                      <a:r>
                        <a:rPr lang="en-US" sz="2000" baseline="0" dirty="0" smtClean="0"/>
                        <a:t>  System Software</a:t>
                      </a:r>
                    </a:p>
                    <a:p>
                      <a:pPr algn="l">
                        <a:buFont typeface="Arial"/>
                        <a:buChar char="•"/>
                      </a:pPr>
                      <a:r>
                        <a:rPr lang="en-US" sz="2000" baseline="0" dirty="0" smtClean="0"/>
                        <a:t>  End User ICT Devices</a:t>
                      </a:r>
                    </a:p>
                    <a:p>
                      <a:pPr algn="l">
                        <a:buFont typeface="Arial"/>
                        <a:buChar char="•"/>
                      </a:pPr>
                      <a:r>
                        <a:rPr lang="en-US" sz="2000" baseline="0" dirty="0" smtClean="0"/>
                        <a:t>  Various Categories of Hardware</a:t>
                      </a:r>
                    </a:p>
                    <a:p>
                      <a:pPr algn="l">
                        <a:buFont typeface="Arial"/>
                        <a:buChar char="•"/>
                      </a:pPr>
                      <a:r>
                        <a:rPr lang="en-US" sz="2000" baseline="0" dirty="0" smtClean="0"/>
                        <a:t>  Networks</a:t>
                      </a:r>
                    </a:p>
                    <a:p>
                      <a:pPr algn="l">
                        <a:buFont typeface="Arial"/>
                        <a:buChar char="•"/>
                      </a:pPr>
                      <a:r>
                        <a:rPr lang="en-US" sz="2000" baseline="0" dirty="0" smtClean="0"/>
                        <a:t>  Storage solutions</a:t>
                      </a:r>
                    </a:p>
                    <a:p>
                      <a:pPr algn="l">
                        <a:buFont typeface="Arial"/>
                        <a:buChar char="•"/>
                      </a:pPr>
                      <a:r>
                        <a:rPr lang="en-US" sz="2000" baseline="0" dirty="0" smtClean="0"/>
                        <a:t>  Resources for Continuity and Data Recovery</a:t>
                      </a:r>
                      <a:endParaRPr lang="en-US" sz="2000" dirty="0"/>
                    </a:p>
                  </a:txBody>
                  <a:tcPr/>
                </a:tc>
              </a:tr>
              <a:tr h="900043">
                <a:tc>
                  <a:txBody>
                    <a:bodyPr/>
                    <a:lstStyle/>
                    <a:p>
                      <a:r>
                        <a:rPr lang="en-US" sz="2000" b="1" dirty="0" smtClean="0"/>
                        <a:t>Socio-Economic Factors</a:t>
                      </a:r>
                      <a:endParaRPr lang="en-US" sz="2000" b="1" dirty="0"/>
                    </a:p>
                  </a:txBody>
                  <a:tcPr anchor="ctr"/>
                </a:tc>
                <a:tc>
                  <a:txBody>
                    <a:bodyPr/>
                    <a:lstStyle/>
                    <a:p>
                      <a:pPr algn="l"/>
                      <a:endParaRPr lang="en-US" sz="2000" dirty="0" smtClean="0"/>
                    </a:p>
                    <a:p>
                      <a:pPr algn="l">
                        <a:buFont typeface="Arial"/>
                        <a:buChar char="•"/>
                      </a:pPr>
                      <a:r>
                        <a:rPr lang="en-US" sz="2000" dirty="0" smtClean="0"/>
                        <a:t>  Cost Structure</a:t>
                      </a:r>
                    </a:p>
                    <a:p>
                      <a:pPr algn="l">
                        <a:buFont typeface="Arial"/>
                        <a:buChar char="•"/>
                      </a:pPr>
                      <a:r>
                        <a:rPr lang="en-US" sz="2000" dirty="0" smtClean="0"/>
                        <a:t>  Revenue</a:t>
                      </a:r>
                      <a:r>
                        <a:rPr lang="en-US" sz="2000" baseline="0" dirty="0" smtClean="0"/>
                        <a:t> options</a:t>
                      </a:r>
                      <a:endParaRPr lang="en-US" sz="2000" dirty="0"/>
                    </a:p>
                  </a:txBody>
                  <a:tcPr/>
                </a:tc>
              </a:tr>
            </a:tbl>
          </a:graphicData>
        </a:graphic>
      </p:graphicFrame>
      <p:sp>
        <p:nvSpPr>
          <p:cNvPr id="4" name="Slide Number Placeholder 3"/>
          <p:cNvSpPr>
            <a:spLocks noGrp="1"/>
          </p:cNvSpPr>
          <p:nvPr>
            <p:ph type="sldNum" sz="quarter" idx="12"/>
          </p:nvPr>
        </p:nvSpPr>
        <p:spPr/>
        <p:txBody>
          <a:bodyPr/>
          <a:lstStyle/>
          <a:p>
            <a:fld id="{DBF9FACD-51A1-45BB-9008-464F46D38E77}" type="slidenum">
              <a:rPr lang="en-IN" smtClean="0"/>
              <a:pPr/>
              <a:t>19</a:t>
            </a:fld>
            <a:endParaRPr lang="en-IN"/>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435280" cy="6336704"/>
          </a:xfrm>
        </p:spPr>
        <p:txBody>
          <a:bodyPr>
            <a:normAutofit fontScale="77500" lnSpcReduction="20000"/>
          </a:bodyPr>
          <a:lstStyle/>
          <a:p>
            <a:pPr lvl="0"/>
            <a:r>
              <a:rPr lang="en-US" b="1" dirty="0" smtClean="0">
                <a:latin typeface="Bookman Old Style" pitchFamily="18" charset="0"/>
              </a:rPr>
              <a:t>Agenda </a:t>
            </a:r>
            <a:endParaRPr lang="en-IN" b="1" dirty="0" smtClean="0">
              <a:latin typeface="Bookman Old Style" pitchFamily="18" charset="0"/>
            </a:endParaRPr>
          </a:p>
          <a:p>
            <a:pPr lvl="0">
              <a:buFont typeface="Wingdings" pitchFamily="2" charset="2"/>
              <a:buChar char="Ø"/>
            </a:pPr>
            <a:r>
              <a:rPr lang="en-IN" dirty="0" smtClean="0">
                <a:latin typeface="Bookman Old Style" pitchFamily="18" charset="0"/>
              </a:rPr>
              <a:t>e-Governance </a:t>
            </a:r>
            <a:r>
              <a:rPr lang="en-IN" dirty="0">
                <a:latin typeface="Bookman Old Style" pitchFamily="18" charset="0"/>
              </a:rPr>
              <a:t>project lifecycle and cost components</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Business </a:t>
            </a:r>
            <a:r>
              <a:rPr lang="en-IN" dirty="0">
                <a:latin typeface="Bookman Old Style" pitchFamily="18" charset="0"/>
              </a:rPr>
              <a:t>models for e-Governance implementation</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Strategic </a:t>
            </a:r>
            <a:r>
              <a:rPr lang="en-IN" dirty="0">
                <a:latin typeface="Bookman Old Style" pitchFamily="18" charset="0"/>
              </a:rPr>
              <a:t>considerations for evaluation of business models</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Introduction </a:t>
            </a:r>
            <a:r>
              <a:rPr lang="en-IN" dirty="0">
                <a:latin typeface="Bookman Old Style" pitchFamily="18" charset="0"/>
              </a:rPr>
              <a:t>to PPP Models</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Structuring </a:t>
            </a:r>
            <a:r>
              <a:rPr lang="en-IN" dirty="0">
                <a:latin typeface="Bookman Old Style" pitchFamily="18" charset="0"/>
              </a:rPr>
              <a:t>considerations in a PPP</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Risks </a:t>
            </a:r>
            <a:r>
              <a:rPr lang="en-IN" dirty="0">
                <a:latin typeface="Bookman Old Style" pitchFamily="18" charset="0"/>
              </a:rPr>
              <a:t>and Challenges in PPP</a:t>
            </a:r>
          </a:p>
          <a:p>
            <a:pPr lvl="0">
              <a:buFont typeface="Wingdings" pitchFamily="2" charset="2"/>
              <a:buChar char="Ø"/>
            </a:pPr>
            <a:endParaRPr lang="en-IN" dirty="0" smtClean="0">
              <a:latin typeface="Bookman Old Style" pitchFamily="18" charset="0"/>
            </a:endParaRPr>
          </a:p>
          <a:p>
            <a:pPr lvl="0">
              <a:buFont typeface="Wingdings" pitchFamily="2" charset="2"/>
              <a:buChar char="Ø"/>
            </a:pPr>
            <a:r>
              <a:rPr lang="en-IN" dirty="0" smtClean="0">
                <a:latin typeface="Bookman Old Style" pitchFamily="18" charset="0"/>
              </a:rPr>
              <a:t>PPP </a:t>
            </a:r>
            <a:r>
              <a:rPr lang="en-IN" dirty="0">
                <a:latin typeface="Bookman Old Style" pitchFamily="18" charset="0"/>
              </a:rPr>
              <a:t>in e-Governance implementations in India</a:t>
            </a:r>
          </a:p>
          <a:p>
            <a:endParaRPr lang="en-IN" dirty="0"/>
          </a:p>
        </p:txBody>
      </p:sp>
      <p:pic>
        <p:nvPicPr>
          <p:cNvPr id="4" name="Picture 2"/>
          <p:cNvPicPr>
            <a:picLocks noChangeAspect="1" noChangeArrowheads="1"/>
          </p:cNvPicPr>
          <p:nvPr/>
        </p:nvPicPr>
        <p:blipFill>
          <a:blip r:embed="rId2" cstate="print"/>
          <a:srcRect/>
          <a:stretch>
            <a:fillRect/>
          </a:stretch>
        </p:blipFill>
        <p:spPr bwMode="auto">
          <a:xfrm>
            <a:off x="7020272" y="0"/>
            <a:ext cx="1733550" cy="1828800"/>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DBF9FACD-51A1-45BB-9008-464F46D38E77}" type="slidenum">
              <a:rPr lang="en-IN" smtClean="0"/>
              <a:pPr/>
              <a:t>2</a:t>
            </a:fld>
            <a:endParaRPr lang="en-IN"/>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ight Arrow 2"/>
          <p:cNvSpPr/>
          <p:nvPr/>
        </p:nvSpPr>
        <p:spPr>
          <a:xfrm>
            <a:off x="683568" y="1196752"/>
            <a:ext cx="8005514" cy="2736304"/>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4" name="Group 78"/>
          <p:cNvGrpSpPr>
            <a:grpSpLocks/>
          </p:cNvGrpSpPr>
          <p:nvPr/>
        </p:nvGrpSpPr>
        <p:grpSpPr bwMode="auto">
          <a:xfrm>
            <a:off x="0" y="1628800"/>
            <a:ext cx="1425575" cy="2088232"/>
            <a:chOff x="2176" y="640080"/>
            <a:chExt cx="1267271" cy="853440"/>
          </a:xfrm>
        </p:grpSpPr>
        <p:sp>
          <p:nvSpPr>
            <p:cNvPr id="5" name="Rounded Rectangle 4"/>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latin typeface="Arial"/>
                </a:rPr>
                <a:t>1. Business Case Analysis</a:t>
              </a:r>
              <a:endParaRPr lang="en-US" sz="1600" dirty="0">
                <a:ln/>
                <a:latin typeface="Arial"/>
              </a:endParaRPr>
            </a:p>
          </p:txBody>
        </p:sp>
      </p:grpSp>
      <p:grpSp>
        <p:nvGrpSpPr>
          <p:cNvPr id="7" name="Group 79"/>
          <p:cNvGrpSpPr>
            <a:grpSpLocks/>
          </p:cNvGrpSpPr>
          <p:nvPr/>
        </p:nvGrpSpPr>
        <p:grpSpPr bwMode="auto">
          <a:xfrm>
            <a:off x="1475656" y="1628800"/>
            <a:ext cx="1427162" cy="2088232"/>
            <a:chOff x="1332811" y="640080"/>
            <a:chExt cx="1267271" cy="853440"/>
          </a:xfrm>
        </p:grpSpPr>
        <p:sp>
          <p:nvSpPr>
            <p:cNvPr id="8" name="Rounded Rectangle 7"/>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latin typeface="Arial"/>
                </a:rPr>
                <a:t>2. Feasibility Assessment</a:t>
              </a:r>
              <a:endParaRPr lang="en-US" sz="1600" dirty="0">
                <a:ln/>
                <a:latin typeface="Arial"/>
              </a:endParaRPr>
            </a:p>
          </p:txBody>
        </p:sp>
      </p:grpSp>
      <p:grpSp>
        <p:nvGrpSpPr>
          <p:cNvPr id="10" name="Group 80"/>
          <p:cNvGrpSpPr>
            <a:grpSpLocks/>
          </p:cNvGrpSpPr>
          <p:nvPr/>
        </p:nvGrpSpPr>
        <p:grpSpPr bwMode="auto">
          <a:xfrm>
            <a:off x="3059832" y="1628800"/>
            <a:ext cx="1427162" cy="2088232"/>
            <a:chOff x="2663446" y="640080"/>
            <a:chExt cx="1267271" cy="853440"/>
          </a:xfrm>
        </p:grpSpPr>
        <p:sp>
          <p:nvSpPr>
            <p:cNvPr id="11" name="Rounded Rectangle 10"/>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2"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solidFill>
                    <a:schemeClr val="bg1"/>
                  </a:solidFill>
                  <a:latin typeface="Arial"/>
                </a:rPr>
                <a:t>3. Identify Financing Options for the Project</a:t>
              </a:r>
              <a:endParaRPr lang="en-US" sz="1600" dirty="0">
                <a:ln/>
                <a:solidFill>
                  <a:schemeClr val="bg1"/>
                </a:solidFill>
                <a:latin typeface="Arial"/>
              </a:endParaRPr>
            </a:p>
          </p:txBody>
        </p:sp>
      </p:grpSp>
      <p:grpSp>
        <p:nvGrpSpPr>
          <p:cNvPr id="13" name="Group 81"/>
          <p:cNvGrpSpPr>
            <a:grpSpLocks/>
          </p:cNvGrpSpPr>
          <p:nvPr/>
        </p:nvGrpSpPr>
        <p:grpSpPr bwMode="auto">
          <a:xfrm>
            <a:off x="4644008" y="1628800"/>
            <a:ext cx="1425575" cy="2016224"/>
            <a:chOff x="3994081" y="640080"/>
            <a:chExt cx="1267271" cy="853440"/>
          </a:xfrm>
        </p:grpSpPr>
        <p:sp>
          <p:nvSpPr>
            <p:cNvPr id="14" name="Rounded Rectangle 13"/>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solidFill>
                    <a:schemeClr val="bg1"/>
                  </a:solidFill>
                  <a:latin typeface="Arial"/>
                </a:rPr>
                <a:t>4 Identify suitable business model</a:t>
              </a:r>
              <a:endParaRPr lang="en-US" sz="1600" dirty="0">
                <a:ln/>
                <a:solidFill>
                  <a:schemeClr val="bg1"/>
                </a:solidFill>
                <a:latin typeface="Arial"/>
              </a:endParaRPr>
            </a:p>
          </p:txBody>
        </p:sp>
      </p:grpSp>
      <p:grpSp>
        <p:nvGrpSpPr>
          <p:cNvPr id="16" name="Group 82"/>
          <p:cNvGrpSpPr>
            <a:grpSpLocks/>
          </p:cNvGrpSpPr>
          <p:nvPr/>
        </p:nvGrpSpPr>
        <p:grpSpPr bwMode="auto">
          <a:xfrm>
            <a:off x="6156176" y="1556792"/>
            <a:ext cx="1427163" cy="2088232"/>
            <a:chOff x="5324716" y="640080"/>
            <a:chExt cx="1267271" cy="853440"/>
          </a:xfrm>
        </p:grpSpPr>
        <p:sp>
          <p:nvSpPr>
            <p:cNvPr id="17" name="Rounded Rectangle 16"/>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8"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solidFill>
                    <a:schemeClr val="tx1"/>
                  </a:solidFill>
                  <a:latin typeface="Arial"/>
                </a:rPr>
                <a:t>5. Risk assessment and mitigation</a:t>
              </a:r>
              <a:endParaRPr lang="en-US" sz="1600" dirty="0">
                <a:ln/>
                <a:solidFill>
                  <a:schemeClr val="tx1"/>
                </a:solidFill>
                <a:latin typeface="Arial"/>
              </a:endParaRPr>
            </a:p>
          </p:txBody>
        </p:sp>
      </p:grpSp>
      <p:grpSp>
        <p:nvGrpSpPr>
          <p:cNvPr id="19" name="Group 83"/>
          <p:cNvGrpSpPr>
            <a:grpSpLocks/>
          </p:cNvGrpSpPr>
          <p:nvPr/>
        </p:nvGrpSpPr>
        <p:grpSpPr bwMode="auto">
          <a:xfrm>
            <a:off x="7718425" y="1700808"/>
            <a:ext cx="1425575" cy="1944216"/>
            <a:chOff x="6655351" y="640080"/>
            <a:chExt cx="1267271" cy="853440"/>
          </a:xfrm>
        </p:grpSpPr>
        <p:sp>
          <p:nvSpPr>
            <p:cNvPr id="20" name="Rounded Rectangle 19"/>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latin typeface="Arial"/>
                </a:rPr>
                <a:t>6. Define implementation approach</a:t>
              </a:r>
              <a:endParaRPr lang="en-US" sz="1600" dirty="0">
                <a:ln/>
                <a:latin typeface="Arial"/>
              </a:endParaRPr>
            </a:p>
          </p:txBody>
        </p:sp>
      </p:grpSp>
      <p:cxnSp>
        <p:nvCxnSpPr>
          <p:cNvPr id="22" name="Straight Arrow Connector 21"/>
          <p:cNvCxnSpPr/>
          <p:nvPr/>
        </p:nvCxnSpPr>
        <p:spPr>
          <a:xfrm>
            <a:off x="395536" y="4077072"/>
            <a:ext cx="81534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3" name="Title 1"/>
          <p:cNvSpPr txBox="1">
            <a:spLocks/>
          </p:cNvSpPr>
          <p:nvPr/>
        </p:nvSpPr>
        <p:spPr>
          <a:xfrm>
            <a:off x="161925" y="608013"/>
            <a:ext cx="8804275" cy="820737"/>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rgbClr val="7030A0"/>
                </a:solidFill>
                <a:effectLst/>
                <a:uLnTx/>
                <a:uFillTx/>
                <a:latin typeface="+mj-lt"/>
                <a:ea typeface="+mj-ea"/>
                <a:cs typeface="+mj-cs"/>
              </a:rPr>
              <a:t>Strategies for Development of a Business Model</a:t>
            </a:r>
            <a:endParaRPr kumimoji="0" lang="en-US" sz="3200" b="0" i="0" u="none" strike="noStrike" kern="1200" cap="none" spc="0" normalizeH="0" baseline="0" noProof="0" dirty="0">
              <a:ln>
                <a:noFill/>
              </a:ln>
              <a:solidFill>
                <a:srgbClr val="7030A0"/>
              </a:solidFill>
              <a:effectLst/>
              <a:uLnTx/>
              <a:uFillTx/>
              <a:latin typeface="+mj-lt"/>
              <a:ea typeface="+mj-ea"/>
              <a:cs typeface="+mj-cs"/>
            </a:endParaRPr>
          </a:p>
        </p:txBody>
      </p:sp>
      <p:sp>
        <p:nvSpPr>
          <p:cNvPr id="26" name="Slide Number Placeholder 25"/>
          <p:cNvSpPr>
            <a:spLocks noGrp="1"/>
          </p:cNvSpPr>
          <p:nvPr>
            <p:ph type="sldNum" sz="quarter" idx="12"/>
          </p:nvPr>
        </p:nvSpPr>
        <p:spPr/>
        <p:txBody>
          <a:bodyPr/>
          <a:lstStyle/>
          <a:p>
            <a:fld id="{DBF9FACD-51A1-45BB-9008-464F46D38E77}" type="slidenum">
              <a:rPr lang="en-IN" smtClean="0"/>
              <a:pPr/>
              <a:t>20</a:t>
            </a:fld>
            <a:endParaRPr lang="en-I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ox(i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ox(in)">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ox(in)">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ox(i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ox(in)">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264696"/>
          </a:xfrm>
        </p:spPr>
        <p:txBody>
          <a:bodyPr>
            <a:normAutofit/>
          </a:bodyPr>
          <a:lstStyle/>
          <a:p>
            <a:pPr marL="282575" indent="-282575" algn="just">
              <a:spcBef>
                <a:spcPts val="1200"/>
              </a:spcBef>
              <a:spcAft>
                <a:spcPts val="600"/>
              </a:spcAft>
              <a:defRPr/>
            </a:pPr>
            <a:r>
              <a:rPr lang="en-US" sz="2000" b="1" dirty="0" smtClean="0">
                <a:latin typeface="Arial" pitchFamily="34" charset="0"/>
                <a:cs typeface="Arial" pitchFamily="34" charset="0"/>
              </a:rPr>
              <a:t>Business Case Analysis </a:t>
            </a:r>
            <a:r>
              <a:rPr lang="en-US" sz="2000" b="1" dirty="0">
                <a:latin typeface="Arial" pitchFamily="34" charset="0"/>
                <a:cs typeface="Arial" pitchFamily="34" charset="0"/>
              </a:rPr>
              <a:t>is aimed to:</a:t>
            </a:r>
          </a:p>
          <a:p>
            <a:pPr marL="682625" lvl="1" indent="-282575" algn="just">
              <a:spcBef>
                <a:spcPts val="1200"/>
              </a:spcBef>
              <a:spcAft>
                <a:spcPts val="600"/>
              </a:spcAft>
              <a:buSzPct val="75000"/>
              <a:buFont typeface="Courier New" pitchFamily="49" charset="0"/>
              <a:buChar char="o"/>
              <a:defRPr/>
            </a:pPr>
            <a:r>
              <a:rPr lang="en-US" sz="1800" dirty="0" smtClean="0">
                <a:latin typeface="Arial" pitchFamily="34" charset="0"/>
                <a:cs typeface="Arial" pitchFamily="34" charset="0"/>
              </a:rPr>
              <a:t>Assess </a:t>
            </a:r>
            <a:r>
              <a:rPr lang="en-US" sz="1800" dirty="0">
                <a:latin typeface="Arial" pitchFamily="34" charset="0"/>
                <a:cs typeface="Arial" pitchFamily="34" charset="0"/>
              </a:rPr>
              <a:t>the needs </a:t>
            </a:r>
            <a:r>
              <a:rPr lang="en-US" sz="1800" dirty="0" smtClean="0">
                <a:latin typeface="Arial" pitchFamily="34" charset="0"/>
                <a:cs typeface="Arial" pitchFamily="34" charset="0"/>
              </a:rPr>
              <a:t> of  - stakeholder; for </a:t>
            </a:r>
            <a:r>
              <a:rPr lang="en-US" sz="1800" dirty="0">
                <a:latin typeface="Arial" pitchFamily="34" charset="0"/>
                <a:cs typeface="Arial" pitchFamily="34" charset="0"/>
              </a:rPr>
              <a:t>the </a:t>
            </a:r>
            <a:r>
              <a:rPr lang="en-US" sz="1800" dirty="0" smtClean="0">
                <a:latin typeface="Arial" pitchFamily="34" charset="0"/>
                <a:cs typeface="Arial" pitchFamily="34" charset="0"/>
              </a:rPr>
              <a:t>project (</a:t>
            </a:r>
            <a:r>
              <a:rPr lang="en-US" sz="1800" dirty="0">
                <a:latin typeface="Arial" pitchFamily="34" charset="0"/>
                <a:cs typeface="Arial" pitchFamily="34" charset="0"/>
              </a:rPr>
              <a:t>Justification for the </a:t>
            </a:r>
            <a:r>
              <a:rPr lang="en-US" sz="1800" dirty="0" smtClean="0">
                <a:latin typeface="Arial" pitchFamily="34" charset="0"/>
                <a:cs typeface="Arial" pitchFamily="34" charset="0"/>
              </a:rPr>
              <a:t>project)</a:t>
            </a:r>
            <a:endParaRPr lang="en-US" sz="1800" dirty="0">
              <a:latin typeface="Arial" pitchFamily="34" charset="0"/>
              <a:cs typeface="Arial" pitchFamily="34" charset="0"/>
            </a:endParaRPr>
          </a:p>
          <a:p>
            <a:pPr marL="682625" lvl="1" indent="-282575" algn="just">
              <a:spcBef>
                <a:spcPts val="1200"/>
              </a:spcBef>
              <a:spcAft>
                <a:spcPts val="600"/>
              </a:spcAft>
              <a:buSzPct val="75000"/>
              <a:buFont typeface="Courier New" pitchFamily="49" charset="0"/>
              <a:buChar char="o"/>
              <a:defRPr/>
            </a:pPr>
            <a:r>
              <a:rPr lang="en-US" sz="1800" dirty="0">
                <a:latin typeface="Arial" pitchFamily="34" charset="0"/>
                <a:cs typeface="Arial" pitchFamily="34" charset="0"/>
              </a:rPr>
              <a:t>Identify the project </a:t>
            </a:r>
            <a:r>
              <a:rPr lang="en-US" sz="1800" dirty="0" smtClean="0">
                <a:latin typeface="Arial" pitchFamily="34" charset="0"/>
                <a:cs typeface="Arial" pitchFamily="34" charset="0"/>
              </a:rPr>
              <a:t>objectives; </a:t>
            </a:r>
            <a:r>
              <a:rPr lang="en-US" sz="1800" dirty="0">
                <a:latin typeface="Arial" pitchFamily="34" charset="0"/>
                <a:cs typeface="Arial" pitchFamily="34" charset="0"/>
              </a:rPr>
              <a:t>project </a:t>
            </a:r>
            <a:r>
              <a:rPr lang="en-US" sz="1800" dirty="0" smtClean="0">
                <a:latin typeface="Arial" pitchFamily="34" charset="0"/>
                <a:cs typeface="Arial" pitchFamily="34" charset="0"/>
              </a:rPr>
              <a:t>benefits; outcomes </a:t>
            </a:r>
            <a:r>
              <a:rPr lang="en-US" sz="1800" dirty="0">
                <a:latin typeface="Arial" pitchFamily="34" charset="0"/>
                <a:cs typeface="Arial" pitchFamily="34" charset="0"/>
              </a:rPr>
              <a:t>of the project</a:t>
            </a:r>
          </a:p>
          <a:p>
            <a:pPr marL="682625" lvl="1" indent="-282575" algn="just">
              <a:spcBef>
                <a:spcPts val="1200"/>
              </a:spcBef>
              <a:spcAft>
                <a:spcPts val="600"/>
              </a:spcAft>
              <a:buSzPct val="75000"/>
              <a:buFont typeface="Courier New" pitchFamily="49" charset="0"/>
              <a:buChar char="o"/>
              <a:defRPr/>
            </a:pPr>
            <a:r>
              <a:rPr lang="en-US" sz="1800" dirty="0">
                <a:latin typeface="Arial" pitchFamily="34" charset="0"/>
                <a:cs typeface="Arial" pitchFamily="34" charset="0"/>
              </a:rPr>
              <a:t>Assess the </a:t>
            </a:r>
            <a:r>
              <a:rPr lang="en-US" sz="1800" dirty="0" err="1">
                <a:latin typeface="Arial" pitchFamily="34" charset="0"/>
                <a:cs typeface="Arial" pitchFamily="34" charset="0"/>
              </a:rPr>
              <a:t>learnings</a:t>
            </a:r>
            <a:r>
              <a:rPr lang="en-US" sz="1800" dirty="0">
                <a:latin typeface="Arial" pitchFamily="34" charset="0"/>
                <a:cs typeface="Arial" pitchFamily="34" charset="0"/>
              </a:rPr>
              <a:t> from similar implementations in the country and globally</a:t>
            </a:r>
            <a:r>
              <a:rPr lang="en-US" sz="1800" dirty="0" smtClean="0">
                <a:latin typeface="Arial" pitchFamily="34" charset="0"/>
                <a:cs typeface="Arial" pitchFamily="34" charset="0"/>
              </a:rPr>
              <a:t>…..</a:t>
            </a:r>
          </a:p>
          <a:p>
            <a:pPr marL="282575" indent="-282575">
              <a:spcBef>
                <a:spcPts val="600"/>
              </a:spcBef>
              <a:spcAft>
                <a:spcPts val="900"/>
              </a:spcAft>
              <a:defRPr/>
            </a:pPr>
            <a:r>
              <a:rPr lang="en-US" sz="2000" b="1" dirty="0">
                <a:latin typeface="Arial" pitchFamily="34" charset="0"/>
                <a:cs typeface="Arial" pitchFamily="34" charset="0"/>
              </a:rPr>
              <a:t>Feasibility Assessment is </a:t>
            </a:r>
            <a:r>
              <a:rPr lang="en-US" sz="2000" b="1" dirty="0" smtClean="0">
                <a:latin typeface="Arial" pitchFamily="34" charset="0"/>
                <a:cs typeface="Arial" pitchFamily="34" charset="0"/>
              </a:rPr>
              <a:t>carried </a:t>
            </a:r>
            <a:r>
              <a:rPr lang="en-US" sz="2000" b="1" dirty="0">
                <a:latin typeface="Arial" pitchFamily="34" charset="0"/>
                <a:cs typeface="Arial" pitchFamily="34" charset="0"/>
              </a:rPr>
              <a:t>out </a:t>
            </a:r>
            <a:r>
              <a:rPr lang="en-US" sz="2000" b="1" dirty="0" smtClean="0">
                <a:latin typeface="Arial" pitchFamily="34" charset="0"/>
                <a:cs typeface="Arial" pitchFamily="34" charset="0"/>
              </a:rPr>
              <a:t>generally by:</a:t>
            </a:r>
            <a:endParaRPr lang="en-US" sz="2000" b="1" dirty="0">
              <a:latin typeface="Arial" pitchFamily="34" charset="0"/>
              <a:cs typeface="Arial" pitchFamily="34" charset="0"/>
            </a:endParaRPr>
          </a:p>
          <a:p>
            <a:pPr marL="682625" lvl="1" indent="-282575">
              <a:spcBef>
                <a:spcPts val="600"/>
              </a:spcBef>
              <a:spcAft>
                <a:spcPts val="900"/>
              </a:spcAft>
              <a:buSzPct val="75000"/>
              <a:buFont typeface="Courier New" pitchFamily="49" charset="0"/>
              <a:buChar char="o"/>
              <a:defRPr/>
            </a:pPr>
            <a:r>
              <a:rPr lang="en-US" sz="1800" dirty="0" smtClean="0">
                <a:latin typeface="Arial" pitchFamily="34" charset="0"/>
                <a:cs typeface="Arial" pitchFamily="34" charset="0"/>
              </a:rPr>
              <a:t>TEFR </a:t>
            </a:r>
          </a:p>
          <a:p>
            <a:pPr marL="282575" indent="-282575">
              <a:spcBef>
                <a:spcPts val="900"/>
              </a:spcBef>
              <a:spcAft>
                <a:spcPts val="900"/>
              </a:spcAft>
              <a:defRPr/>
            </a:pPr>
            <a:r>
              <a:rPr lang="en-US" sz="2000" b="1" dirty="0">
                <a:latin typeface="Arial" pitchFamily="34" charset="0"/>
                <a:cs typeface="Arial" pitchFamily="34" charset="0"/>
              </a:rPr>
              <a:t>Financial feasibility</a:t>
            </a:r>
          </a:p>
          <a:p>
            <a:pPr marL="739775" lvl="1" indent="-282575">
              <a:spcBef>
                <a:spcPts val="900"/>
              </a:spcBef>
              <a:spcAft>
                <a:spcPts val="900"/>
              </a:spcAft>
              <a:buSzPct val="75000"/>
              <a:buFont typeface="Courier New" pitchFamily="49" charset="0"/>
              <a:buChar char="o"/>
              <a:defRPr/>
            </a:pPr>
            <a:r>
              <a:rPr lang="en-US" sz="1800" dirty="0" smtClean="0">
                <a:latin typeface="Arial" pitchFamily="34" charset="0"/>
                <a:cs typeface="Arial" pitchFamily="34" charset="0"/>
              </a:rPr>
              <a:t>Such  </a:t>
            </a:r>
            <a:r>
              <a:rPr lang="en-US" sz="1800" dirty="0">
                <a:latin typeface="Arial" pitchFamily="34" charset="0"/>
                <a:cs typeface="Arial" pitchFamily="34" charset="0"/>
              </a:rPr>
              <a:t>assessment plays key role </a:t>
            </a:r>
            <a:r>
              <a:rPr lang="en-US" sz="1800" dirty="0" smtClean="0">
                <a:latin typeface="Arial" pitchFamily="34" charset="0"/>
                <a:cs typeface="Arial" pitchFamily="34" charset="0"/>
              </a:rPr>
              <a:t>in -  returns to </a:t>
            </a:r>
            <a:r>
              <a:rPr lang="en-US" sz="1800" dirty="0">
                <a:latin typeface="Arial" pitchFamily="34" charset="0"/>
                <a:cs typeface="Arial" pitchFamily="34" charset="0"/>
              </a:rPr>
              <a:t>the government </a:t>
            </a:r>
            <a:r>
              <a:rPr lang="en-US" sz="1800" dirty="0" smtClean="0">
                <a:latin typeface="Arial" pitchFamily="34" charset="0"/>
                <a:cs typeface="Arial" pitchFamily="34" charset="0"/>
              </a:rPr>
              <a:t>through </a:t>
            </a:r>
            <a:r>
              <a:rPr lang="en-US" sz="1800" dirty="0">
                <a:latin typeface="Arial" pitchFamily="34" charset="0"/>
                <a:cs typeface="Arial" pitchFamily="34" charset="0"/>
              </a:rPr>
              <a:t>user/service </a:t>
            </a:r>
            <a:r>
              <a:rPr lang="en-US" sz="1800" dirty="0" smtClean="0">
                <a:latin typeface="Arial" pitchFamily="34" charset="0"/>
                <a:cs typeface="Arial" pitchFamily="34" charset="0"/>
              </a:rPr>
              <a:t>charges (thru IRR and NPV)</a:t>
            </a:r>
          </a:p>
          <a:p>
            <a:pPr>
              <a:spcBef>
                <a:spcPts val="1200"/>
              </a:spcBef>
              <a:spcAft>
                <a:spcPts val="1200"/>
              </a:spcAft>
            </a:pPr>
            <a:r>
              <a:rPr lang="en-GB" sz="2000" b="1" dirty="0" smtClean="0">
                <a:latin typeface="Arial" pitchFamily="34" charset="0"/>
                <a:cs typeface="Arial" pitchFamily="34" charset="0"/>
              </a:rPr>
              <a:t>Project Finance Options:</a:t>
            </a:r>
          </a:p>
          <a:p>
            <a:pPr marL="739775" lvl="3" indent="-307975">
              <a:spcBef>
                <a:spcPts val="600"/>
              </a:spcBef>
              <a:spcAft>
                <a:spcPts val="600"/>
              </a:spcAft>
              <a:buSzPct val="75000"/>
              <a:buFont typeface="Courier New" pitchFamily="49" charset="0"/>
              <a:buChar char="o"/>
            </a:pPr>
            <a:r>
              <a:rPr lang="en-GB" sz="1800" dirty="0" smtClean="0">
                <a:latin typeface="Arial" pitchFamily="34" charset="0"/>
                <a:cs typeface="Arial" pitchFamily="34" charset="0"/>
              </a:rPr>
              <a:t>Public Finance (Budgetary sources or Loans) or Private Finance</a:t>
            </a:r>
          </a:p>
          <a:p>
            <a:pPr marL="339725" indent="-282575">
              <a:spcBef>
                <a:spcPts val="900"/>
              </a:spcBef>
              <a:spcAft>
                <a:spcPts val="900"/>
              </a:spcAft>
              <a:buSzPct val="75000"/>
              <a:buFont typeface="Courier New" pitchFamily="49" charset="0"/>
              <a:buChar char="o"/>
              <a:defRPr/>
            </a:pPr>
            <a:endParaRPr lang="en-US" sz="1600" dirty="0"/>
          </a:p>
        </p:txBody>
      </p:sp>
      <p:sp>
        <p:nvSpPr>
          <p:cNvPr id="4" name="Slide Number Placeholder 3"/>
          <p:cNvSpPr>
            <a:spLocks noGrp="1"/>
          </p:cNvSpPr>
          <p:nvPr>
            <p:ph type="sldNum" sz="quarter" idx="12"/>
          </p:nvPr>
        </p:nvSpPr>
        <p:spPr/>
        <p:txBody>
          <a:bodyPr/>
          <a:lstStyle/>
          <a:p>
            <a:fld id="{DBF9FACD-51A1-45BB-9008-464F46D38E77}" type="slidenum">
              <a:rPr lang="en-IN" smtClean="0"/>
              <a:pPr/>
              <a:t>21</a:t>
            </a:fld>
            <a:endParaRPr lang="en-IN"/>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70546" y="387000"/>
            <a:ext cx="8805600" cy="756000"/>
          </a:xfrm>
        </p:spPr>
        <p:txBody>
          <a:bodyPr>
            <a:normAutofit/>
          </a:bodyPr>
          <a:lstStyle/>
          <a:p>
            <a:pPr>
              <a:defRPr/>
            </a:pPr>
            <a:r>
              <a:rPr lang="en-US" sz="3200" dirty="0" smtClean="0">
                <a:solidFill>
                  <a:srgbClr val="7030A0"/>
                </a:solidFill>
              </a:rPr>
              <a:t>Various Models for Private Sector Participation</a:t>
            </a:r>
          </a:p>
        </p:txBody>
      </p:sp>
      <p:grpSp>
        <p:nvGrpSpPr>
          <p:cNvPr id="2" name="Group 17"/>
          <p:cNvGrpSpPr/>
          <p:nvPr/>
        </p:nvGrpSpPr>
        <p:grpSpPr>
          <a:xfrm>
            <a:off x="685800" y="1219200"/>
            <a:ext cx="7469188" cy="4764087"/>
            <a:chOff x="1406525" y="1265238"/>
            <a:chExt cx="7469188" cy="4764087"/>
          </a:xfrm>
        </p:grpSpPr>
        <p:sp>
          <p:nvSpPr>
            <p:cNvPr id="46083" name="Text Box 3"/>
            <p:cNvSpPr txBox="1">
              <a:spLocks noChangeArrowheads="1"/>
            </p:cNvSpPr>
            <p:nvPr/>
          </p:nvSpPr>
          <p:spPr bwMode="auto">
            <a:xfrm>
              <a:off x="2514600" y="5530595"/>
              <a:ext cx="3736975" cy="307777"/>
            </a:xfrm>
            <a:prstGeom prst="rect">
              <a:avLst/>
            </a:prstGeom>
            <a:noFill/>
            <a:ln w="9525">
              <a:noFill/>
              <a:miter lim="800000"/>
              <a:headEnd/>
              <a:tailEnd/>
            </a:ln>
          </p:spPr>
          <p:txBody>
            <a:bodyPr>
              <a:spAutoFit/>
            </a:bodyPr>
            <a:lstStyle/>
            <a:p>
              <a:r>
                <a:rPr lang="en-US" sz="1400" b="1" dirty="0">
                  <a:solidFill>
                    <a:schemeClr val="folHlink"/>
                  </a:solidFill>
                </a:rPr>
                <a:t>Risk Transferred to the Private Sector</a:t>
              </a:r>
            </a:p>
          </p:txBody>
        </p:sp>
        <p:sp>
          <p:nvSpPr>
            <p:cNvPr id="46084" name="Text Box 4"/>
            <p:cNvSpPr txBox="1">
              <a:spLocks noChangeArrowheads="1"/>
            </p:cNvSpPr>
            <p:nvPr/>
          </p:nvSpPr>
          <p:spPr bwMode="auto">
            <a:xfrm rot="-5400000">
              <a:off x="752475" y="3340100"/>
              <a:ext cx="2901950" cy="336550"/>
            </a:xfrm>
            <a:prstGeom prst="rect">
              <a:avLst/>
            </a:prstGeom>
            <a:noFill/>
            <a:ln w="9525">
              <a:noFill/>
              <a:miter lim="800000"/>
              <a:headEnd/>
              <a:tailEnd/>
            </a:ln>
          </p:spPr>
          <p:txBody>
            <a:bodyPr>
              <a:spAutoFit/>
            </a:bodyPr>
            <a:lstStyle/>
            <a:p>
              <a:r>
                <a:rPr lang="en-US" sz="1600" b="1">
                  <a:solidFill>
                    <a:schemeClr val="accent1"/>
                  </a:solidFill>
                </a:rPr>
                <a:t>Government Control</a:t>
              </a:r>
            </a:p>
          </p:txBody>
        </p:sp>
        <p:sp>
          <p:nvSpPr>
            <p:cNvPr id="46085" name="Line 5"/>
            <p:cNvSpPr>
              <a:spLocks noChangeShapeType="1"/>
            </p:cNvSpPr>
            <p:nvPr/>
          </p:nvSpPr>
          <p:spPr bwMode="auto">
            <a:xfrm>
              <a:off x="2239963" y="1655763"/>
              <a:ext cx="4837112" cy="3870325"/>
            </a:xfrm>
            <a:prstGeom prst="line">
              <a:avLst/>
            </a:prstGeom>
            <a:noFill/>
            <a:ln w="28575">
              <a:solidFill>
                <a:srgbClr val="808000"/>
              </a:solidFill>
              <a:round/>
              <a:headEnd/>
              <a:tailEnd/>
            </a:ln>
          </p:spPr>
          <p:txBody>
            <a:bodyPr/>
            <a:lstStyle/>
            <a:p>
              <a:endParaRPr lang="en-US"/>
            </a:p>
          </p:txBody>
        </p:sp>
        <p:sp>
          <p:nvSpPr>
            <p:cNvPr id="387078" name="Text Box 6"/>
            <p:cNvSpPr txBox="1">
              <a:spLocks noChangeArrowheads="1"/>
            </p:cNvSpPr>
            <p:nvPr/>
          </p:nvSpPr>
          <p:spPr bwMode="auto">
            <a:xfrm>
              <a:off x="7059613" y="5486400"/>
              <a:ext cx="1816100" cy="36671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en-US" b="1" dirty="0">
                  <a:solidFill>
                    <a:schemeClr val="bg1"/>
                  </a:solidFill>
                  <a:latin typeface="Arial" charset="0"/>
                </a:rPr>
                <a:t>Privatise</a:t>
              </a:r>
            </a:p>
          </p:txBody>
        </p:sp>
        <p:sp>
          <p:nvSpPr>
            <p:cNvPr id="387079" name="Text Box 7"/>
            <p:cNvSpPr txBox="1">
              <a:spLocks noChangeArrowheads="1"/>
            </p:cNvSpPr>
            <p:nvPr/>
          </p:nvSpPr>
          <p:spPr bwMode="auto">
            <a:xfrm>
              <a:off x="1406525" y="1265238"/>
              <a:ext cx="1816100" cy="366712"/>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en-US" b="1" dirty="0">
                  <a:solidFill>
                    <a:schemeClr val="bg1"/>
                  </a:solidFill>
                  <a:latin typeface="Arial" charset="0"/>
                </a:rPr>
                <a:t>Conventional</a:t>
              </a:r>
            </a:p>
          </p:txBody>
        </p:sp>
        <p:sp>
          <p:nvSpPr>
            <p:cNvPr id="387081" name="Text Box 9"/>
            <p:cNvSpPr txBox="1">
              <a:spLocks noChangeArrowheads="1"/>
            </p:cNvSpPr>
            <p:nvPr/>
          </p:nvSpPr>
          <p:spPr bwMode="auto">
            <a:xfrm>
              <a:off x="4519159" y="4008438"/>
              <a:ext cx="1816100" cy="366712"/>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en-US" b="1">
                  <a:solidFill>
                    <a:schemeClr val="bg1"/>
                  </a:solidFill>
                  <a:latin typeface="Arial" charset="0"/>
                </a:rPr>
                <a:t>PPP</a:t>
              </a:r>
            </a:p>
          </p:txBody>
        </p:sp>
        <p:sp>
          <p:nvSpPr>
            <p:cNvPr id="387082" name="Text Box 10"/>
            <p:cNvSpPr txBox="1">
              <a:spLocks noChangeArrowheads="1"/>
            </p:cNvSpPr>
            <p:nvPr/>
          </p:nvSpPr>
          <p:spPr bwMode="auto">
            <a:xfrm>
              <a:off x="2732088" y="2511425"/>
              <a:ext cx="1816100" cy="366713"/>
            </a:xfrm>
            <a:prstGeom prst="rect">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en-US" b="1">
                  <a:solidFill>
                    <a:schemeClr val="bg1"/>
                  </a:solidFill>
                  <a:latin typeface="Arial" charset="0"/>
                </a:rPr>
                <a:t>Outsource</a:t>
              </a:r>
            </a:p>
          </p:txBody>
        </p:sp>
        <p:sp>
          <p:nvSpPr>
            <p:cNvPr id="46091" name="Line 11"/>
            <p:cNvSpPr>
              <a:spLocks noChangeShapeType="1"/>
            </p:cNvSpPr>
            <p:nvPr/>
          </p:nvSpPr>
          <p:spPr bwMode="auto">
            <a:xfrm flipV="1">
              <a:off x="2225675" y="1776413"/>
              <a:ext cx="0" cy="993775"/>
            </a:xfrm>
            <a:prstGeom prst="line">
              <a:avLst/>
            </a:prstGeom>
            <a:noFill/>
            <a:ln w="57150">
              <a:solidFill>
                <a:schemeClr val="accent1"/>
              </a:solidFill>
              <a:prstDash val="dash"/>
              <a:round/>
              <a:headEnd/>
              <a:tailEnd type="stealth" w="lg" len="lg"/>
            </a:ln>
          </p:spPr>
          <p:txBody>
            <a:bodyPr/>
            <a:lstStyle/>
            <a:p>
              <a:endParaRPr lang="en-US"/>
            </a:p>
          </p:txBody>
        </p:sp>
        <p:sp>
          <p:nvSpPr>
            <p:cNvPr id="46092" name="Line 12"/>
            <p:cNvSpPr>
              <a:spLocks noChangeShapeType="1"/>
            </p:cNvSpPr>
            <p:nvPr/>
          </p:nvSpPr>
          <p:spPr bwMode="auto">
            <a:xfrm>
              <a:off x="5922963" y="5670550"/>
              <a:ext cx="1087437" cy="14288"/>
            </a:xfrm>
            <a:prstGeom prst="line">
              <a:avLst/>
            </a:prstGeom>
            <a:noFill/>
            <a:ln w="57150">
              <a:solidFill>
                <a:schemeClr val="folHlink"/>
              </a:solidFill>
              <a:prstDash val="dash"/>
              <a:round/>
              <a:headEnd/>
              <a:tailEnd type="stealth" w="lg" len="lg"/>
            </a:ln>
          </p:spPr>
          <p:txBody>
            <a:bodyPr/>
            <a:lstStyle/>
            <a:p>
              <a:endParaRPr lang="en-US"/>
            </a:p>
          </p:txBody>
        </p:sp>
        <p:sp>
          <p:nvSpPr>
            <p:cNvPr id="46093" name="Line 13"/>
            <p:cNvSpPr>
              <a:spLocks noChangeShapeType="1"/>
            </p:cNvSpPr>
            <p:nvPr/>
          </p:nvSpPr>
          <p:spPr bwMode="auto">
            <a:xfrm>
              <a:off x="2200275" y="4903788"/>
              <a:ext cx="0" cy="1125537"/>
            </a:xfrm>
            <a:prstGeom prst="line">
              <a:avLst/>
            </a:prstGeom>
            <a:noFill/>
            <a:ln w="57150">
              <a:solidFill>
                <a:schemeClr val="accent1"/>
              </a:solidFill>
              <a:prstDash val="dash"/>
              <a:round/>
              <a:headEnd/>
              <a:tailEnd/>
            </a:ln>
          </p:spPr>
          <p:txBody>
            <a:bodyPr/>
            <a:lstStyle/>
            <a:p>
              <a:endParaRPr lang="en-US"/>
            </a:p>
          </p:txBody>
        </p:sp>
        <p:sp>
          <p:nvSpPr>
            <p:cNvPr id="46094" name="Line 14"/>
            <p:cNvSpPr>
              <a:spLocks noChangeShapeType="1"/>
            </p:cNvSpPr>
            <p:nvPr/>
          </p:nvSpPr>
          <p:spPr bwMode="auto">
            <a:xfrm flipH="1">
              <a:off x="1670050" y="5699125"/>
              <a:ext cx="808038" cy="0"/>
            </a:xfrm>
            <a:prstGeom prst="line">
              <a:avLst/>
            </a:prstGeom>
            <a:noFill/>
            <a:ln w="57150">
              <a:solidFill>
                <a:schemeClr val="folHlink"/>
              </a:solidFill>
              <a:prstDash val="dash"/>
              <a:round/>
              <a:headEnd/>
              <a:tailEnd/>
            </a:ln>
          </p:spPr>
          <p:txBody>
            <a:bodyPr/>
            <a:lstStyle/>
            <a:p>
              <a:endParaRPr lang="en-US"/>
            </a:p>
          </p:txBody>
        </p:sp>
      </p:grpSp>
      <p:sp>
        <p:nvSpPr>
          <p:cNvPr id="15" name="Slide Number Placeholder 14"/>
          <p:cNvSpPr>
            <a:spLocks noGrp="1"/>
          </p:cNvSpPr>
          <p:nvPr>
            <p:ph type="sldNum" sz="quarter" idx="12"/>
          </p:nvPr>
        </p:nvSpPr>
        <p:spPr/>
        <p:txBody>
          <a:bodyPr/>
          <a:lstStyle/>
          <a:p>
            <a:fld id="{DBF9FACD-51A1-45BB-9008-464F46D38E77}" type="slidenum">
              <a:rPr lang="en-IN" smtClean="0"/>
              <a:pPr/>
              <a:t>22</a:t>
            </a:fld>
            <a:endParaRPr lang="en-IN"/>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2034"/>
          </a:xfrm>
        </p:spPr>
        <p:txBody>
          <a:bodyPr>
            <a:noAutofit/>
          </a:bodyPr>
          <a:lstStyle/>
          <a:p>
            <a:r>
              <a:rPr lang="en-US" sz="3200" dirty="0" smtClean="0">
                <a:solidFill>
                  <a:srgbClr val="7030A0"/>
                </a:solidFill>
              </a:rPr>
              <a:t>Various Models for Private Sector Participation</a:t>
            </a:r>
            <a:endParaRPr lang="en-IN" sz="3200" dirty="0">
              <a:solidFill>
                <a:srgbClr val="7030A0"/>
              </a:solidFill>
            </a:endParaRPr>
          </a:p>
        </p:txBody>
      </p:sp>
      <p:graphicFrame>
        <p:nvGraphicFramePr>
          <p:cNvPr id="3" name="Table 2"/>
          <p:cNvGraphicFramePr>
            <a:graphicFrameLocks noGrp="1"/>
          </p:cNvGraphicFramePr>
          <p:nvPr/>
        </p:nvGraphicFramePr>
        <p:xfrm>
          <a:off x="179512" y="836712"/>
          <a:ext cx="8784976" cy="5776489"/>
        </p:xfrm>
        <a:graphic>
          <a:graphicData uri="http://schemas.openxmlformats.org/drawingml/2006/table">
            <a:tbl>
              <a:tblPr firstRow="1" bandRow="1">
                <a:tableStyleId>{5C22544A-7EE6-4342-B048-85BDC9FD1C3A}</a:tableStyleId>
              </a:tblPr>
              <a:tblGrid>
                <a:gridCol w="2196244"/>
                <a:gridCol w="2196244"/>
                <a:gridCol w="2196244"/>
                <a:gridCol w="2196244"/>
              </a:tblGrid>
              <a:tr h="349911">
                <a:tc>
                  <a:txBody>
                    <a:bodyPr/>
                    <a:lstStyle/>
                    <a:p>
                      <a:pPr algn="ctr"/>
                      <a:r>
                        <a:rPr lang="en-US" dirty="0" smtClean="0"/>
                        <a:t>Conventional </a:t>
                      </a:r>
                      <a:endParaRPr lang="en-IN" dirty="0"/>
                    </a:p>
                  </a:txBody>
                  <a:tcPr/>
                </a:tc>
                <a:tc>
                  <a:txBody>
                    <a:bodyPr/>
                    <a:lstStyle/>
                    <a:p>
                      <a:pPr algn="ctr"/>
                      <a:r>
                        <a:rPr lang="en-US" dirty="0" smtClean="0"/>
                        <a:t>Outsource </a:t>
                      </a:r>
                      <a:endParaRPr lang="en-IN" dirty="0"/>
                    </a:p>
                  </a:txBody>
                  <a:tcPr/>
                </a:tc>
                <a:tc>
                  <a:txBody>
                    <a:bodyPr/>
                    <a:lstStyle/>
                    <a:p>
                      <a:pPr algn="ctr"/>
                      <a:r>
                        <a:rPr lang="en-US" dirty="0" smtClean="0"/>
                        <a:t>PPP</a:t>
                      </a:r>
                      <a:endParaRPr lang="en-IN" dirty="0"/>
                    </a:p>
                  </a:txBody>
                  <a:tcPr/>
                </a:tc>
                <a:tc>
                  <a:txBody>
                    <a:bodyPr/>
                    <a:lstStyle/>
                    <a:p>
                      <a:pPr algn="ctr"/>
                      <a:r>
                        <a:rPr lang="en-US" dirty="0" err="1" smtClean="0"/>
                        <a:t>Privatise</a:t>
                      </a:r>
                      <a:r>
                        <a:rPr lang="en-US" dirty="0" smtClean="0"/>
                        <a:t> </a:t>
                      </a:r>
                      <a:endParaRPr lang="en-IN" dirty="0"/>
                    </a:p>
                  </a:txBody>
                  <a:tcPr/>
                </a:tc>
              </a:tr>
              <a:tr h="5410729">
                <a:tc>
                  <a:txBody>
                    <a:bodyPr/>
                    <a:lstStyle/>
                    <a:p>
                      <a:pPr marL="347663" indent="-347663">
                        <a:spcBef>
                          <a:spcPts val="1200"/>
                        </a:spcBef>
                        <a:spcAft>
                          <a:spcPts val="600"/>
                        </a:spcAft>
                        <a:buFont typeface="Arial" pitchFamily="34" charset="0"/>
                        <a:buChar char="•"/>
                      </a:pPr>
                      <a:r>
                        <a:rPr lang="en-US" sz="1400" dirty="0" smtClean="0">
                          <a:solidFill>
                            <a:schemeClr val="tx1"/>
                          </a:solidFill>
                        </a:rPr>
                        <a:t>Government maintains complete control on the project creation, execution and assets</a:t>
                      </a:r>
                    </a:p>
                    <a:p>
                      <a:pPr marL="347663" indent="-347663">
                        <a:spcBef>
                          <a:spcPts val="1200"/>
                        </a:spcBef>
                        <a:spcAft>
                          <a:spcPts val="600"/>
                        </a:spcAft>
                        <a:buFont typeface="Arial" pitchFamily="34" charset="0"/>
                        <a:buChar char="•"/>
                      </a:pPr>
                      <a:r>
                        <a:rPr lang="en-US" sz="1400" dirty="0" smtClean="0">
                          <a:solidFill>
                            <a:schemeClr val="tx1"/>
                          </a:solidFill>
                        </a:rPr>
                        <a:t>Government funds the entire project </a:t>
                      </a:r>
                    </a:p>
                    <a:p>
                      <a:pPr marL="347663" indent="-347663">
                        <a:spcBef>
                          <a:spcPts val="1200"/>
                        </a:spcBef>
                        <a:spcAft>
                          <a:spcPts val="600"/>
                        </a:spcAft>
                        <a:buFont typeface="Arial" pitchFamily="34" charset="0"/>
                        <a:buChar char="•"/>
                      </a:pPr>
                      <a:r>
                        <a:rPr lang="en-US" sz="1400" dirty="0" smtClean="0">
                          <a:solidFill>
                            <a:schemeClr val="tx1"/>
                          </a:solidFill>
                        </a:rPr>
                        <a:t>Government creates/develops the project</a:t>
                      </a:r>
                    </a:p>
                    <a:p>
                      <a:pPr marL="347663" indent="-347663">
                        <a:spcBef>
                          <a:spcPts val="1200"/>
                        </a:spcBef>
                        <a:spcAft>
                          <a:spcPts val="600"/>
                        </a:spcAft>
                        <a:buFont typeface="Arial" pitchFamily="34" charset="0"/>
                        <a:buChar char="•"/>
                      </a:pPr>
                      <a:r>
                        <a:rPr lang="en-US" sz="1400" dirty="0" smtClean="0">
                          <a:solidFill>
                            <a:schemeClr val="tx1"/>
                          </a:solidFill>
                        </a:rPr>
                        <a:t>Government maintains the complete project including  operations and maintenance</a:t>
                      </a:r>
                    </a:p>
                    <a:p>
                      <a:pPr marL="347663" indent="-347663">
                        <a:spcBef>
                          <a:spcPts val="1200"/>
                        </a:spcBef>
                        <a:spcAft>
                          <a:spcPts val="600"/>
                        </a:spcAft>
                        <a:buFont typeface="Arial" pitchFamily="34" charset="0"/>
                        <a:buChar char="•"/>
                      </a:pPr>
                      <a:r>
                        <a:rPr lang="en-US" sz="1400" dirty="0" smtClean="0">
                          <a:solidFill>
                            <a:schemeClr val="tx1"/>
                          </a:solidFill>
                        </a:rPr>
                        <a:t>Government</a:t>
                      </a:r>
                      <a:r>
                        <a:rPr lang="en-US" sz="1400" baseline="0" dirty="0" smtClean="0">
                          <a:solidFill>
                            <a:schemeClr val="tx1"/>
                          </a:solidFill>
                        </a:rPr>
                        <a:t> bears</a:t>
                      </a:r>
                      <a:r>
                        <a:rPr lang="en-US" sz="1400" dirty="0" smtClean="0">
                          <a:solidFill>
                            <a:schemeClr val="tx1"/>
                          </a:solidFill>
                        </a:rPr>
                        <a:t>100% project risk and returns</a:t>
                      </a:r>
                      <a:endParaRPr lang="en-IN" sz="1400" dirty="0"/>
                    </a:p>
                  </a:txBody>
                  <a:tcPr/>
                </a:tc>
                <a:tc>
                  <a:txBody>
                    <a:bodyPr/>
                    <a:lstStyle/>
                    <a:p>
                      <a:pPr marL="347663" indent="-347663">
                        <a:spcBef>
                          <a:spcPts val="1200"/>
                        </a:spcBef>
                        <a:spcAft>
                          <a:spcPts val="600"/>
                        </a:spcAft>
                        <a:buFont typeface="Arial" pitchFamily="34" charset="0"/>
                        <a:buChar char="•"/>
                      </a:pPr>
                      <a:r>
                        <a:rPr lang="en-US" sz="1400" dirty="0" smtClean="0">
                          <a:solidFill>
                            <a:schemeClr val="tx1"/>
                          </a:solidFill>
                        </a:rPr>
                        <a:t>- SAME -</a:t>
                      </a:r>
                    </a:p>
                    <a:p>
                      <a:pPr marL="347663" indent="-347663">
                        <a:spcBef>
                          <a:spcPts val="1200"/>
                        </a:spcBef>
                        <a:spcAft>
                          <a:spcPts val="600"/>
                        </a:spcAft>
                        <a:buFont typeface="Arial" pitchFamily="34" charset="0"/>
                        <a:buNone/>
                      </a:pPr>
                      <a:endParaRPr lang="en-US" sz="1400" dirty="0" smtClean="0">
                        <a:solidFill>
                          <a:schemeClr val="tx1"/>
                        </a:solidFill>
                      </a:endParaRPr>
                    </a:p>
                    <a:p>
                      <a:pPr marL="347663" indent="-347663">
                        <a:spcBef>
                          <a:spcPts val="1200"/>
                        </a:spcBef>
                        <a:spcAft>
                          <a:spcPts val="600"/>
                        </a:spcAft>
                        <a:buFont typeface="Arial" pitchFamily="34" charset="0"/>
                        <a:buChar char="•"/>
                      </a:pPr>
                      <a:r>
                        <a:rPr lang="en-US" sz="1400" dirty="0" smtClean="0">
                          <a:solidFill>
                            <a:schemeClr val="tx1"/>
                          </a:solidFill>
                        </a:rPr>
                        <a:t> - SAME – </a:t>
                      </a:r>
                    </a:p>
                    <a:p>
                      <a:pPr marL="347663" indent="-347663">
                        <a:spcBef>
                          <a:spcPts val="1200"/>
                        </a:spcBef>
                        <a:spcAft>
                          <a:spcPts val="600"/>
                        </a:spcAft>
                        <a:buFont typeface="Arial" pitchFamily="34" charset="0"/>
                        <a:buChar char="•"/>
                      </a:pPr>
                      <a:r>
                        <a:rPr lang="en-US" sz="1400" dirty="0" smtClean="0">
                          <a:solidFill>
                            <a:schemeClr val="tx1"/>
                          </a:solidFill>
                        </a:rPr>
                        <a:t>Government leverages private sector strengths for creation of the project or maintenance of the project or both</a:t>
                      </a:r>
                    </a:p>
                    <a:p>
                      <a:pPr marL="347663" indent="-347663">
                        <a:spcBef>
                          <a:spcPts val="1200"/>
                        </a:spcBef>
                        <a:spcAft>
                          <a:spcPts val="600"/>
                        </a:spcAft>
                        <a:buFont typeface="Arial" pitchFamily="34" charset="0"/>
                        <a:buChar char="•"/>
                      </a:pPr>
                      <a:endParaRPr lang="en-US" sz="1400" dirty="0" smtClean="0">
                        <a:solidFill>
                          <a:schemeClr val="tx1"/>
                        </a:solidFill>
                      </a:endParaRPr>
                    </a:p>
                    <a:p>
                      <a:pPr marL="347663" indent="-347663">
                        <a:spcBef>
                          <a:spcPts val="1200"/>
                        </a:spcBef>
                        <a:spcAft>
                          <a:spcPts val="600"/>
                        </a:spcAft>
                        <a:buFont typeface="Arial" pitchFamily="34" charset="0"/>
                        <a:buChar char="•"/>
                      </a:pPr>
                      <a:r>
                        <a:rPr lang="en-US" sz="1400" dirty="0" smtClean="0">
                          <a:solidFill>
                            <a:schemeClr val="tx1"/>
                          </a:solidFill>
                        </a:rPr>
                        <a:t>Risks are allocated based on responsibilities</a:t>
                      </a:r>
                      <a:endParaRPr lang="en-IN" sz="1400" dirty="0"/>
                    </a:p>
                  </a:txBody>
                  <a:tcPr/>
                </a:tc>
                <a:tc>
                  <a:txBody>
                    <a:bodyPr/>
                    <a:lstStyle/>
                    <a:p>
                      <a:pPr marL="282575" lvl="1" indent="-282575">
                        <a:spcBef>
                          <a:spcPts val="600"/>
                        </a:spcBef>
                        <a:spcAft>
                          <a:spcPts val="300"/>
                        </a:spcAft>
                        <a:buFont typeface="Arial" pitchFamily="34" charset="0"/>
                        <a:buChar char="•"/>
                        <a:defRPr/>
                      </a:pPr>
                      <a:r>
                        <a:rPr lang="en-US" sz="1400" dirty="0" smtClean="0"/>
                        <a:t>Government does not own infrastructure</a:t>
                      </a:r>
                    </a:p>
                    <a:p>
                      <a:pPr marL="282575" indent="-282575">
                        <a:spcBef>
                          <a:spcPts val="600"/>
                        </a:spcBef>
                        <a:spcAft>
                          <a:spcPts val="300"/>
                        </a:spcAft>
                        <a:buFont typeface="Arial" pitchFamily="34" charset="0"/>
                        <a:buChar char="•"/>
                        <a:defRPr/>
                      </a:pPr>
                      <a:r>
                        <a:rPr lang="en-US" sz="1400" dirty="0" smtClean="0"/>
                        <a:t>Government retains responsibility  of service deliver services for the community;</a:t>
                      </a:r>
                    </a:p>
                    <a:p>
                      <a:pPr marL="282575" indent="-282575">
                        <a:spcBef>
                          <a:spcPts val="600"/>
                        </a:spcBef>
                        <a:spcAft>
                          <a:spcPts val="300"/>
                        </a:spcAft>
                        <a:buFont typeface="Arial" pitchFamily="34" charset="0"/>
                        <a:buChar char="•"/>
                        <a:defRPr/>
                      </a:pPr>
                      <a:r>
                        <a:rPr lang="en-US" sz="1400" dirty="0" smtClean="0"/>
                        <a:t>Government defines timeframe, quality and quantity of services </a:t>
                      </a:r>
                    </a:p>
                    <a:p>
                      <a:pPr marL="282575" indent="-282575">
                        <a:spcBef>
                          <a:spcPts val="600"/>
                        </a:spcBef>
                        <a:spcAft>
                          <a:spcPts val="300"/>
                        </a:spcAft>
                        <a:buFont typeface="Arial" pitchFamily="34" charset="0"/>
                        <a:buChar char="•"/>
                        <a:defRPr/>
                      </a:pPr>
                      <a:r>
                        <a:rPr lang="en-US" sz="1400" dirty="0" smtClean="0"/>
                        <a:t>Private sector delivers services and finances; Government may provide concessions </a:t>
                      </a:r>
                    </a:p>
                    <a:p>
                      <a:pPr marL="282575" indent="-282575">
                        <a:spcBef>
                          <a:spcPts val="600"/>
                        </a:spcBef>
                        <a:spcAft>
                          <a:spcPts val="300"/>
                        </a:spcAft>
                        <a:buFont typeface="Arial" pitchFamily="34" charset="0"/>
                        <a:buChar char="•"/>
                        <a:defRPr/>
                      </a:pPr>
                      <a:r>
                        <a:rPr lang="en-US" sz="1400" dirty="0" smtClean="0"/>
                        <a:t>Private sector remunerated through services charges/ transaction fees/gap funding..</a:t>
                      </a:r>
                    </a:p>
                    <a:p>
                      <a:pPr marL="282575" indent="-282575">
                        <a:spcBef>
                          <a:spcPts val="600"/>
                        </a:spcBef>
                        <a:spcAft>
                          <a:spcPts val="300"/>
                        </a:spcAft>
                        <a:buFont typeface="Arial" pitchFamily="34" charset="0"/>
                        <a:buChar char="•"/>
                        <a:defRPr/>
                      </a:pPr>
                      <a:r>
                        <a:rPr lang="en-US" sz="1400" dirty="0" smtClean="0"/>
                        <a:t>Risks are allocated based on responsibilities </a:t>
                      </a:r>
                      <a:endParaRPr lang="en-IN" sz="1400" dirty="0"/>
                    </a:p>
                  </a:txBody>
                  <a:tcPr/>
                </a:tc>
                <a:tc>
                  <a:txBody>
                    <a:bodyPr/>
                    <a:lstStyle/>
                    <a:p>
                      <a:pPr marL="282575" lvl="1" indent="-282575">
                        <a:spcBef>
                          <a:spcPts val="600"/>
                        </a:spcBef>
                        <a:spcAft>
                          <a:spcPts val="600"/>
                        </a:spcAft>
                        <a:buFont typeface="Arial" pitchFamily="34" charset="0"/>
                        <a:buChar char="•"/>
                        <a:defRPr/>
                      </a:pPr>
                      <a:r>
                        <a:rPr lang="en-US" sz="1400" dirty="0" smtClean="0"/>
                        <a:t>The responsibility for delivery of services is completely transferred to the private sector</a:t>
                      </a:r>
                    </a:p>
                    <a:p>
                      <a:pPr marL="282575" lvl="1" indent="-282575">
                        <a:spcBef>
                          <a:spcPts val="600"/>
                        </a:spcBef>
                        <a:spcAft>
                          <a:spcPts val="600"/>
                        </a:spcAft>
                        <a:buFont typeface="Arial" pitchFamily="34" charset="0"/>
                        <a:buChar char="•"/>
                        <a:defRPr/>
                      </a:pPr>
                      <a:r>
                        <a:rPr lang="en-US" sz="1400" dirty="0" smtClean="0"/>
                        <a:t>The ownership of the project or a business is completely transferred to the private sector</a:t>
                      </a:r>
                    </a:p>
                    <a:p>
                      <a:pPr marL="282575" lvl="1" indent="-282575">
                        <a:spcBef>
                          <a:spcPts val="600"/>
                        </a:spcBef>
                        <a:spcAft>
                          <a:spcPts val="600"/>
                        </a:spcAft>
                        <a:buFont typeface="Arial" pitchFamily="34" charset="0"/>
                        <a:buChar char="•"/>
                        <a:defRPr/>
                      </a:pPr>
                      <a:r>
                        <a:rPr lang="en-US" sz="1400" dirty="0" smtClean="0"/>
                        <a:t>Government only regulates the functioning of the private sector</a:t>
                      </a:r>
                    </a:p>
                    <a:p>
                      <a:endParaRPr lang="en-IN" sz="1400" dirty="0"/>
                    </a:p>
                  </a:txBody>
                  <a:tcPr/>
                </a:tc>
              </a:tr>
            </a:tbl>
          </a:graphicData>
        </a:graphic>
      </p:graphicFrame>
      <p:sp>
        <p:nvSpPr>
          <p:cNvPr id="4" name="Slide Number Placeholder 3"/>
          <p:cNvSpPr>
            <a:spLocks noGrp="1"/>
          </p:cNvSpPr>
          <p:nvPr>
            <p:ph type="sldNum" sz="quarter" idx="12"/>
          </p:nvPr>
        </p:nvSpPr>
        <p:spPr/>
        <p:txBody>
          <a:bodyPr/>
          <a:lstStyle/>
          <a:p>
            <a:fld id="{DBF9FACD-51A1-45BB-9008-464F46D38E77}" type="slidenum">
              <a:rPr lang="en-IN" smtClean="0"/>
              <a:pPr/>
              <a:t>23</a:t>
            </a:fld>
            <a:endParaRPr lang="en-IN"/>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81880"/>
            <a:ext cx="7620000" cy="908720"/>
          </a:xfrm>
        </p:spPr>
        <p:txBody>
          <a:bodyPr>
            <a:normAutofit/>
          </a:bodyPr>
          <a:lstStyle/>
          <a:p>
            <a:pPr>
              <a:defRPr/>
            </a:pPr>
            <a:r>
              <a:rPr lang="en-US" sz="3200" dirty="0" smtClean="0">
                <a:solidFill>
                  <a:srgbClr val="7030A0"/>
                </a:solidFill>
              </a:rPr>
              <a:t>Defining Public Private Partnerships</a:t>
            </a:r>
          </a:p>
        </p:txBody>
      </p:sp>
      <p:sp>
        <p:nvSpPr>
          <p:cNvPr id="2" name="Content Placeholder 1"/>
          <p:cNvSpPr>
            <a:spLocks noGrp="1"/>
          </p:cNvSpPr>
          <p:nvPr>
            <p:ph idx="1"/>
          </p:nvPr>
        </p:nvSpPr>
        <p:spPr>
          <a:xfrm>
            <a:off x="457200" y="1061120"/>
            <a:ext cx="7620000" cy="2825080"/>
          </a:xfrm>
        </p:spPr>
        <p:txBody>
          <a:bodyPr>
            <a:normAutofit lnSpcReduction="10000"/>
          </a:bodyPr>
          <a:lstStyle/>
          <a:p>
            <a:pPr marL="114294" indent="0" defTabSz="711164">
              <a:spcBef>
                <a:spcPts val="1200"/>
              </a:spcBef>
              <a:spcAft>
                <a:spcPct val="35000"/>
              </a:spcAft>
              <a:buNone/>
            </a:pPr>
            <a:r>
              <a:rPr lang="en-US" sz="2000" dirty="0"/>
              <a:t>A public private partnership or PPP involves:</a:t>
            </a:r>
          </a:p>
          <a:p>
            <a:pPr lvl="1" indent="-457177" defTabSz="711164">
              <a:spcBef>
                <a:spcPts val="1200"/>
              </a:spcBef>
              <a:spcAft>
                <a:spcPct val="35000"/>
              </a:spcAft>
              <a:buSzPct val="75000"/>
              <a:buFont typeface="Courier New" pitchFamily="49" charset="0"/>
              <a:buChar char="o"/>
            </a:pPr>
            <a:r>
              <a:rPr lang="en-US" sz="2000" dirty="0"/>
              <a:t>government and private sectors working together to deliver infrastructure or services that are traditionally provided by </a:t>
            </a:r>
            <a:r>
              <a:rPr lang="en-US" sz="2000" dirty="0" smtClean="0"/>
              <a:t>government.</a:t>
            </a:r>
            <a:endParaRPr lang="en-US" sz="2000" dirty="0"/>
          </a:p>
          <a:p>
            <a:pPr lvl="1" indent="-457177" defTabSz="711164">
              <a:spcBef>
                <a:spcPts val="1200"/>
              </a:spcBef>
              <a:spcAft>
                <a:spcPct val="35000"/>
              </a:spcAft>
              <a:buSzPct val="75000"/>
              <a:buFont typeface="Courier New" pitchFamily="49" charset="0"/>
              <a:buChar char="o"/>
            </a:pPr>
            <a:r>
              <a:rPr lang="en-US" sz="2000" dirty="0"/>
              <a:t>private financing, implementation and management of key infrastructure and with the primary objective of improving public </a:t>
            </a:r>
            <a:r>
              <a:rPr lang="en-US" sz="2000" dirty="0" smtClean="0"/>
              <a:t>services.</a:t>
            </a:r>
            <a:endParaRPr lang="en-US" sz="2000" dirty="0"/>
          </a:p>
          <a:p>
            <a:pPr marL="114294" indent="0">
              <a:buNone/>
            </a:pPr>
            <a:endParaRPr lang="en-US" dirty="0"/>
          </a:p>
        </p:txBody>
      </p:sp>
      <p:sp>
        <p:nvSpPr>
          <p:cNvPr id="7" name="Rectangle 13"/>
          <p:cNvSpPr>
            <a:spLocks noChangeArrowheads="1"/>
          </p:cNvSpPr>
          <p:nvPr/>
        </p:nvSpPr>
        <p:spPr bwMode="gray">
          <a:xfrm>
            <a:off x="539552" y="4077072"/>
            <a:ext cx="7848600" cy="1728192"/>
          </a:xfrm>
          <a:prstGeom prst="rect">
            <a:avLst/>
          </a:prstGeom>
          <a:solidFill>
            <a:schemeClr val="folHlink"/>
          </a:solidFill>
          <a:ln w="9525">
            <a:noFill/>
            <a:miter lim="800000"/>
            <a:headEnd/>
            <a:tailEnd/>
          </a:ln>
          <a:effectLst/>
        </p:spPr>
        <p:txBody>
          <a:bodyPr lIns="0" tIns="0" rIns="274306" bIns="45718"/>
          <a:lstStyle/>
          <a:p>
            <a:pPr marL="444478" lvl="1" indent="4763" algn="ctr" defTabSz="912767">
              <a:spcAft>
                <a:spcPct val="20000"/>
              </a:spcAft>
            </a:pPr>
            <a:r>
              <a:rPr lang="en-GB" sz="2200" dirty="0" smtClean="0">
                <a:solidFill>
                  <a:schemeClr val="bg1"/>
                </a:solidFill>
              </a:rPr>
              <a:t>PPP </a:t>
            </a:r>
            <a:r>
              <a:rPr lang="en-GB" sz="2200" dirty="0">
                <a:solidFill>
                  <a:schemeClr val="bg1"/>
                </a:solidFill>
              </a:rPr>
              <a:t>is a generic term for the relationships which are formed between public bodies and the private sector with the aim of introducing private sector resources and/or expertise to provide and deliver public sector assets and services.</a:t>
            </a:r>
            <a:r>
              <a:rPr lang="en-GB" sz="2200" dirty="0"/>
              <a:t> </a:t>
            </a:r>
          </a:p>
        </p:txBody>
      </p:sp>
      <p:sp>
        <p:nvSpPr>
          <p:cNvPr id="5" name="Slide Number Placeholder 4"/>
          <p:cNvSpPr>
            <a:spLocks noGrp="1"/>
          </p:cNvSpPr>
          <p:nvPr>
            <p:ph type="sldNum" sz="quarter" idx="12"/>
          </p:nvPr>
        </p:nvSpPr>
        <p:spPr/>
        <p:txBody>
          <a:bodyPr/>
          <a:lstStyle/>
          <a:p>
            <a:fld id="{DBF9FACD-51A1-45BB-9008-464F46D38E77}" type="slidenum">
              <a:rPr lang="en-IN" smtClean="0"/>
              <a:pPr/>
              <a:t>24</a:t>
            </a:fld>
            <a:endParaRPr lang="en-IN"/>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7544" y="81880"/>
            <a:ext cx="7620000" cy="908720"/>
          </a:xfrm>
        </p:spPr>
        <p:txBody>
          <a:bodyPr>
            <a:normAutofit/>
          </a:bodyPr>
          <a:lstStyle/>
          <a:p>
            <a:pPr>
              <a:defRPr/>
            </a:pPr>
            <a:r>
              <a:rPr lang="en-US" sz="3200" dirty="0" smtClean="0">
                <a:solidFill>
                  <a:srgbClr val="7030A0"/>
                </a:solidFill>
              </a:rPr>
              <a:t>Defining Public Private Partnerships</a:t>
            </a:r>
          </a:p>
        </p:txBody>
      </p:sp>
      <p:grpSp>
        <p:nvGrpSpPr>
          <p:cNvPr id="2" name="Group 46"/>
          <p:cNvGrpSpPr/>
          <p:nvPr/>
        </p:nvGrpSpPr>
        <p:grpSpPr>
          <a:xfrm>
            <a:off x="381000" y="1143001"/>
            <a:ext cx="8077200" cy="2365046"/>
            <a:chOff x="152400" y="1143000"/>
            <a:chExt cx="8839200" cy="2365046"/>
          </a:xfrm>
        </p:grpSpPr>
        <p:sp>
          <p:nvSpPr>
            <p:cNvPr id="8" name="TextBox 7"/>
            <p:cNvSpPr txBox="1"/>
            <p:nvPr/>
          </p:nvSpPr>
          <p:spPr>
            <a:xfrm>
              <a:off x="228600" y="1143000"/>
              <a:ext cx="4968091" cy="369332"/>
            </a:xfrm>
            <a:prstGeom prst="rect">
              <a:avLst/>
            </a:prstGeom>
            <a:noFill/>
          </p:spPr>
          <p:txBody>
            <a:bodyPr wrap="none" rtlCol="0">
              <a:spAutoFit/>
            </a:bodyPr>
            <a:lstStyle/>
            <a:p>
              <a:r>
                <a:rPr lang="en-US" b="1" dirty="0" smtClean="0"/>
                <a:t>Traditional Model of Public Service Delivery</a:t>
              </a:r>
            </a:p>
          </p:txBody>
        </p:sp>
        <p:sp>
          <p:nvSpPr>
            <p:cNvPr id="9" name="TextBox 8"/>
            <p:cNvSpPr txBox="1"/>
            <p:nvPr/>
          </p:nvSpPr>
          <p:spPr>
            <a:xfrm>
              <a:off x="2819400" y="1843314"/>
              <a:ext cx="1524000" cy="6001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600" dirty="0">
                  <a:solidFill>
                    <a:schemeClr val="bg1"/>
                  </a:solidFill>
                </a:rPr>
                <a:t>Government Organization</a:t>
              </a:r>
            </a:p>
          </p:txBody>
        </p:sp>
        <p:sp>
          <p:nvSpPr>
            <p:cNvPr id="11" name="TextBox 10"/>
            <p:cNvSpPr txBox="1"/>
            <p:nvPr/>
          </p:nvSpPr>
          <p:spPr>
            <a:xfrm>
              <a:off x="381000" y="2681514"/>
              <a:ext cx="1676400" cy="338554"/>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sz="1600" dirty="0">
                  <a:solidFill>
                    <a:schemeClr val="bg1"/>
                  </a:solidFill>
                </a:rPr>
                <a:t>Private Sector</a:t>
              </a:r>
            </a:p>
          </p:txBody>
        </p:sp>
        <p:sp>
          <p:nvSpPr>
            <p:cNvPr id="13" name="TextBox 12"/>
            <p:cNvSpPr txBox="1"/>
            <p:nvPr/>
          </p:nvSpPr>
          <p:spPr>
            <a:xfrm>
              <a:off x="4953000" y="1843314"/>
              <a:ext cx="1295400" cy="6001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600" dirty="0">
                  <a:solidFill>
                    <a:schemeClr val="bg1"/>
                  </a:solidFill>
                </a:rPr>
                <a:t>Public Services</a:t>
              </a:r>
            </a:p>
          </p:txBody>
        </p:sp>
        <p:sp>
          <p:nvSpPr>
            <p:cNvPr id="14" name="TextBox 13"/>
            <p:cNvSpPr txBox="1"/>
            <p:nvPr/>
          </p:nvSpPr>
          <p:spPr>
            <a:xfrm>
              <a:off x="7543800" y="1828800"/>
              <a:ext cx="1447800" cy="60960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oAutofit/>
            </a:bodyPr>
            <a:lstStyle/>
            <a:p>
              <a:pPr algn="ctr"/>
              <a:r>
                <a:rPr lang="en-US" sz="1600" dirty="0">
                  <a:solidFill>
                    <a:schemeClr val="bg1"/>
                  </a:solidFill>
                </a:rPr>
                <a:t>Citizens &amp; businesses</a:t>
              </a:r>
            </a:p>
          </p:txBody>
        </p:sp>
        <p:cxnSp>
          <p:nvCxnSpPr>
            <p:cNvPr id="16" name="Curved Connector 15"/>
            <p:cNvCxnSpPr>
              <a:stCxn id="11" idx="0"/>
              <a:endCxn id="9" idx="1"/>
            </p:cNvCxnSpPr>
            <p:nvPr/>
          </p:nvCxnSpPr>
          <p:spPr>
            <a:xfrm rot="5400000" flipH="1" flipV="1">
              <a:off x="1750241" y="1612355"/>
              <a:ext cx="538117" cy="1600200"/>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9" idx="3"/>
              <a:endCxn id="13" idx="1"/>
            </p:cNvCxnSpPr>
            <p:nvPr/>
          </p:nvCxnSpPr>
          <p:spPr>
            <a:xfrm>
              <a:off x="4343400" y="2143396"/>
              <a:ext cx="609600" cy="11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3" idx="3"/>
              <a:endCxn id="14" idx="1"/>
            </p:cNvCxnSpPr>
            <p:nvPr/>
          </p:nvCxnSpPr>
          <p:spPr>
            <a:xfrm flipV="1">
              <a:off x="6248400" y="2133600"/>
              <a:ext cx="1295400" cy="9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52400" y="3138714"/>
              <a:ext cx="8125942" cy="369332"/>
            </a:xfrm>
            <a:prstGeom prst="rect">
              <a:avLst/>
            </a:prstGeom>
            <a:noFill/>
          </p:spPr>
          <p:txBody>
            <a:bodyPr wrap="none" rtlCol="0">
              <a:spAutoFit/>
            </a:bodyPr>
            <a:lstStyle/>
            <a:p>
              <a:r>
                <a:rPr lang="en-US" i="1" dirty="0" smtClean="0"/>
                <a:t>Private sector was supporting the government in delivery of public services to citizens</a:t>
              </a:r>
            </a:p>
          </p:txBody>
        </p:sp>
      </p:grpSp>
      <p:grpSp>
        <p:nvGrpSpPr>
          <p:cNvPr id="3" name="Group 47"/>
          <p:cNvGrpSpPr/>
          <p:nvPr/>
        </p:nvGrpSpPr>
        <p:grpSpPr>
          <a:xfrm>
            <a:off x="450631" y="3947887"/>
            <a:ext cx="8007568" cy="2365046"/>
            <a:chOff x="228600" y="3947886"/>
            <a:chExt cx="8646888" cy="2365046"/>
          </a:xfrm>
        </p:grpSpPr>
        <p:sp>
          <p:nvSpPr>
            <p:cNvPr id="25" name="TextBox 24"/>
            <p:cNvSpPr txBox="1"/>
            <p:nvPr/>
          </p:nvSpPr>
          <p:spPr>
            <a:xfrm>
              <a:off x="228600" y="3947886"/>
              <a:ext cx="3570208" cy="369332"/>
            </a:xfrm>
            <a:prstGeom prst="rect">
              <a:avLst/>
            </a:prstGeom>
            <a:noFill/>
          </p:spPr>
          <p:txBody>
            <a:bodyPr wrap="none" rtlCol="0">
              <a:spAutoFit/>
            </a:bodyPr>
            <a:lstStyle/>
            <a:p>
              <a:r>
                <a:rPr lang="en-US" b="1" dirty="0" smtClean="0"/>
                <a:t>Shift in Public Service Delivery</a:t>
              </a:r>
            </a:p>
          </p:txBody>
        </p:sp>
        <p:sp>
          <p:nvSpPr>
            <p:cNvPr id="26" name="TextBox 25"/>
            <p:cNvSpPr txBox="1"/>
            <p:nvPr/>
          </p:nvSpPr>
          <p:spPr>
            <a:xfrm>
              <a:off x="1447800" y="4648200"/>
              <a:ext cx="1524000" cy="6001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600" dirty="0">
                  <a:solidFill>
                    <a:schemeClr val="bg1"/>
                  </a:solidFill>
                </a:rPr>
                <a:t>Government Organization</a:t>
              </a:r>
            </a:p>
          </p:txBody>
        </p:sp>
        <p:sp>
          <p:nvSpPr>
            <p:cNvPr id="27" name="TextBox 26"/>
            <p:cNvSpPr txBox="1"/>
            <p:nvPr/>
          </p:nvSpPr>
          <p:spPr>
            <a:xfrm>
              <a:off x="1371600" y="5528846"/>
              <a:ext cx="1676400" cy="338554"/>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n-US" sz="1600" dirty="0">
                  <a:solidFill>
                    <a:schemeClr val="bg1"/>
                  </a:solidFill>
                </a:rPr>
                <a:t>Private Sector</a:t>
              </a:r>
            </a:p>
          </p:txBody>
        </p:sp>
        <p:sp>
          <p:nvSpPr>
            <p:cNvPr id="28" name="TextBox 27"/>
            <p:cNvSpPr txBox="1"/>
            <p:nvPr/>
          </p:nvSpPr>
          <p:spPr>
            <a:xfrm>
              <a:off x="4724400" y="4800600"/>
              <a:ext cx="1295400" cy="60016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1600" dirty="0">
                  <a:solidFill>
                    <a:schemeClr val="bg1"/>
                  </a:solidFill>
                </a:rPr>
                <a:t>Public Services</a:t>
              </a:r>
            </a:p>
          </p:txBody>
        </p:sp>
        <p:sp>
          <p:nvSpPr>
            <p:cNvPr id="29" name="TextBox 28"/>
            <p:cNvSpPr txBox="1"/>
            <p:nvPr/>
          </p:nvSpPr>
          <p:spPr>
            <a:xfrm>
              <a:off x="7391400" y="4786086"/>
              <a:ext cx="1484088" cy="60960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noAutofit/>
            </a:bodyPr>
            <a:lstStyle/>
            <a:p>
              <a:pPr algn="ctr"/>
              <a:r>
                <a:rPr lang="en-US" sz="1600" dirty="0">
                  <a:solidFill>
                    <a:schemeClr val="bg1"/>
                  </a:solidFill>
                </a:rPr>
                <a:t>Citizens &amp; businesses</a:t>
              </a:r>
            </a:p>
          </p:txBody>
        </p:sp>
        <p:cxnSp>
          <p:nvCxnSpPr>
            <p:cNvPr id="31" name="Straight Arrow Connector 30"/>
            <p:cNvCxnSpPr>
              <a:stCxn id="26" idx="3"/>
              <a:endCxn id="28" idx="1"/>
            </p:cNvCxnSpPr>
            <p:nvPr/>
          </p:nvCxnSpPr>
          <p:spPr>
            <a:xfrm>
              <a:off x="2971800" y="4948282"/>
              <a:ext cx="17526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8" idx="3"/>
              <a:endCxn id="29" idx="1"/>
            </p:cNvCxnSpPr>
            <p:nvPr/>
          </p:nvCxnSpPr>
          <p:spPr>
            <a:xfrm flipV="1">
              <a:off x="6019800" y="5090886"/>
              <a:ext cx="1371600" cy="97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304800" y="5943600"/>
              <a:ext cx="6296980" cy="369332"/>
            </a:xfrm>
            <a:prstGeom prst="rect">
              <a:avLst/>
            </a:prstGeom>
            <a:noFill/>
          </p:spPr>
          <p:txBody>
            <a:bodyPr wrap="none" rtlCol="0">
              <a:spAutoFit/>
            </a:bodyPr>
            <a:lstStyle/>
            <a:p>
              <a:r>
                <a:rPr lang="en-US" i="1" dirty="0" smtClean="0"/>
                <a:t>Private sector is participating in public services delivery to citizens</a:t>
              </a:r>
            </a:p>
          </p:txBody>
        </p:sp>
        <p:cxnSp>
          <p:nvCxnSpPr>
            <p:cNvPr id="39" name="Straight Arrow Connector 38"/>
            <p:cNvCxnSpPr>
              <a:stCxn id="26" idx="2"/>
              <a:endCxn id="27" idx="0"/>
            </p:cNvCxnSpPr>
            <p:nvPr/>
          </p:nvCxnSpPr>
          <p:spPr>
            <a:xfrm rot="5400000">
              <a:off x="2069559" y="5388671"/>
              <a:ext cx="280482" cy="1059"/>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27" idx="3"/>
              <a:endCxn id="28" idx="1"/>
            </p:cNvCxnSpPr>
            <p:nvPr/>
          </p:nvCxnSpPr>
          <p:spPr>
            <a:xfrm flipV="1">
              <a:off x="3048000" y="5100682"/>
              <a:ext cx="1676400" cy="5974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30" name="Slide Number Placeholder 29"/>
          <p:cNvSpPr>
            <a:spLocks noGrp="1"/>
          </p:cNvSpPr>
          <p:nvPr>
            <p:ph type="sldNum" sz="quarter" idx="12"/>
          </p:nvPr>
        </p:nvSpPr>
        <p:spPr/>
        <p:txBody>
          <a:bodyPr/>
          <a:lstStyle/>
          <a:p>
            <a:fld id="{DBF9FACD-51A1-45BB-9008-464F46D38E77}" type="slidenum">
              <a:rPr lang="en-IN" smtClean="0"/>
              <a:pPr/>
              <a:t>25</a:t>
            </a:fld>
            <a:endParaRPr lang="en-I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7544" y="152400"/>
            <a:ext cx="7620000" cy="762000"/>
          </a:xfrm>
        </p:spPr>
        <p:txBody>
          <a:bodyPr>
            <a:normAutofit/>
          </a:bodyPr>
          <a:lstStyle/>
          <a:p>
            <a:pPr>
              <a:defRPr/>
            </a:pPr>
            <a:r>
              <a:rPr lang="en-US" sz="3200" b="1" dirty="0" smtClean="0">
                <a:solidFill>
                  <a:srgbClr val="7030A0"/>
                </a:solidFill>
              </a:rPr>
              <a:t>PPP – Basics  - </a:t>
            </a:r>
            <a:r>
              <a:rPr lang="en-US" sz="3200" dirty="0">
                <a:solidFill>
                  <a:srgbClr val="7030A0"/>
                </a:solidFill>
              </a:rPr>
              <a:t>What D</a:t>
            </a:r>
            <a:r>
              <a:rPr lang="en-US" sz="3200" dirty="0" smtClean="0">
                <a:solidFill>
                  <a:srgbClr val="7030A0"/>
                </a:solidFill>
              </a:rPr>
              <a:t>istinguishes </a:t>
            </a:r>
            <a:r>
              <a:rPr lang="en-US" sz="3200" dirty="0">
                <a:solidFill>
                  <a:srgbClr val="7030A0"/>
                </a:solidFill>
              </a:rPr>
              <a:t>PPP </a:t>
            </a:r>
            <a:r>
              <a:rPr lang="en-US" sz="3200" dirty="0" smtClean="0">
                <a:solidFill>
                  <a:srgbClr val="7030A0"/>
                </a:solidFill>
              </a:rPr>
              <a:t>?</a:t>
            </a:r>
            <a:endParaRPr lang="en-US" sz="3200" b="1" dirty="0" smtClean="0">
              <a:solidFill>
                <a:srgbClr val="7030A0"/>
              </a:solidFill>
            </a:endParaRPr>
          </a:p>
        </p:txBody>
      </p:sp>
      <p:sp>
        <p:nvSpPr>
          <p:cNvPr id="26627" name="Rectangle 4"/>
          <p:cNvSpPr>
            <a:spLocks noGrp="1" noChangeArrowheads="1"/>
          </p:cNvSpPr>
          <p:nvPr>
            <p:ph idx="1"/>
          </p:nvPr>
        </p:nvSpPr>
        <p:spPr>
          <a:xfrm>
            <a:off x="457200" y="1052736"/>
            <a:ext cx="8229600" cy="5472608"/>
          </a:xfrm>
        </p:spPr>
        <p:txBody>
          <a:bodyPr>
            <a:noAutofit/>
          </a:bodyPr>
          <a:lstStyle/>
          <a:p>
            <a:pPr marL="344488" lvl="1" indent="-292100">
              <a:buFont typeface="Arial" pitchFamily="34" charset="0"/>
              <a:buChar char="•"/>
              <a:defRPr/>
            </a:pPr>
            <a:r>
              <a:rPr lang="en-US" sz="2000" b="1" dirty="0"/>
              <a:t>Sharing of risk </a:t>
            </a:r>
          </a:p>
          <a:p>
            <a:pPr marL="455613" lvl="1">
              <a:buSzPct val="75000"/>
              <a:buFont typeface="Courier New" pitchFamily="49" charset="0"/>
              <a:buChar char="o"/>
              <a:defRPr/>
            </a:pPr>
            <a:r>
              <a:rPr lang="en-US" sz="2000" dirty="0"/>
              <a:t>Private party bears significant financial, technical and operating risk</a:t>
            </a:r>
          </a:p>
          <a:p>
            <a:pPr marL="455613" lvl="1">
              <a:buSzPct val="75000"/>
              <a:buFont typeface="Courier New" pitchFamily="49" charset="0"/>
              <a:buChar char="o"/>
              <a:defRPr/>
            </a:pPr>
            <a:r>
              <a:rPr lang="en-US" sz="2000" dirty="0"/>
              <a:t>Promise of a sustained service</a:t>
            </a:r>
          </a:p>
          <a:p>
            <a:pPr marL="455613" lvl="1">
              <a:buSzPct val="75000"/>
              <a:buFont typeface="Courier New" pitchFamily="49" charset="0"/>
              <a:buChar char="o"/>
              <a:defRPr/>
            </a:pPr>
            <a:r>
              <a:rPr lang="en-GB" sz="2000" dirty="0"/>
              <a:t>Financial rewards to private sector linked with </a:t>
            </a:r>
            <a:r>
              <a:rPr lang="en-GB" sz="2000" dirty="0" smtClean="0"/>
              <a:t>output</a:t>
            </a:r>
          </a:p>
          <a:p>
            <a:pPr marL="569913" lvl="2" indent="0">
              <a:buClr>
                <a:schemeClr val="bg2">
                  <a:lumMod val="90000"/>
                </a:schemeClr>
              </a:buClr>
              <a:buNone/>
              <a:defRPr/>
            </a:pPr>
            <a:endParaRPr lang="en-GB" sz="2000" dirty="0"/>
          </a:p>
          <a:p>
            <a:pPr marL="344488" lvl="1" indent="-292100">
              <a:buClr>
                <a:schemeClr val="accent1"/>
              </a:buClr>
              <a:buFont typeface="Arial" pitchFamily="34" charset="0"/>
              <a:buChar char="•"/>
              <a:defRPr/>
            </a:pPr>
            <a:r>
              <a:rPr lang="en-US" sz="2000" b="1" dirty="0"/>
              <a:t>Capital investment and capacity building</a:t>
            </a:r>
          </a:p>
          <a:p>
            <a:pPr marL="455613" lvl="1">
              <a:buSzPct val="75000"/>
              <a:buFont typeface="Courier New" pitchFamily="49" charset="0"/>
              <a:buChar char="o"/>
              <a:defRPr/>
            </a:pPr>
            <a:r>
              <a:rPr lang="en-US" sz="2000" dirty="0"/>
              <a:t>Significant private capital deployed for citizen services or use of already developed capabilities</a:t>
            </a:r>
          </a:p>
          <a:p>
            <a:pPr marL="455613" lvl="1">
              <a:buSzPct val="75000"/>
              <a:buFont typeface="Courier New" pitchFamily="49" charset="0"/>
              <a:buChar char="o"/>
              <a:defRPr/>
            </a:pPr>
            <a:r>
              <a:rPr lang="en-US" sz="2000" dirty="0"/>
              <a:t>Building capacities for servicing at a faster </a:t>
            </a:r>
            <a:r>
              <a:rPr lang="en-US" sz="2000" dirty="0" smtClean="0"/>
              <a:t>pace</a:t>
            </a:r>
          </a:p>
          <a:p>
            <a:pPr marL="569913" lvl="2" indent="0">
              <a:buClr>
                <a:schemeClr val="bg2">
                  <a:lumMod val="90000"/>
                </a:schemeClr>
              </a:buClr>
              <a:buNone/>
              <a:defRPr/>
            </a:pPr>
            <a:endParaRPr lang="en-US" sz="2000" dirty="0"/>
          </a:p>
          <a:p>
            <a:pPr marL="344488" lvl="1" indent="-292100">
              <a:buFont typeface="Arial" pitchFamily="34" charset="0"/>
              <a:buChar char="•"/>
              <a:defRPr/>
            </a:pPr>
            <a:r>
              <a:rPr lang="en-US" sz="2000" b="1" dirty="0"/>
              <a:t>Joint ownership</a:t>
            </a:r>
          </a:p>
          <a:p>
            <a:pPr marL="455613" lvl="1">
              <a:buClr>
                <a:schemeClr val="tx1"/>
              </a:buClr>
              <a:buSzPct val="75000"/>
              <a:buFont typeface="Courier New" pitchFamily="49" charset="0"/>
              <a:buChar char="o"/>
              <a:defRPr/>
            </a:pPr>
            <a:r>
              <a:rPr lang="en-US" sz="2000" dirty="0"/>
              <a:t>Well defined roles and responsibilities</a:t>
            </a:r>
          </a:p>
          <a:p>
            <a:pPr marL="455613" lvl="1">
              <a:buClr>
                <a:schemeClr val="tx1"/>
              </a:buClr>
              <a:buSzPct val="75000"/>
              <a:buFont typeface="Courier New" pitchFamily="49" charset="0"/>
              <a:buChar char="o"/>
              <a:defRPr/>
            </a:pPr>
            <a:r>
              <a:rPr lang="en-US" sz="2000" dirty="0"/>
              <a:t>Clarity in ownerships and other terms</a:t>
            </a:r>
          </a:p>
          <a:p>
            <a:pPr marL="455613" lvl="1">
              <a:buClr>
                <a:schemeClr val="tx1"/>
              </a:buClr>
              <a:buSzPct val="75000"/>
              <a:buFont typeface="Courier New" pitchFamily="49" charset="0"/>
              <a:buChar char="o"/>
              <a:defRPr/>
            </a:pPr>
            <a:r>
              <a:rPr lang="en-US" sz="2000" dirty="0"/>
              <a:t>Full control by Government over key data</a:t>
            </a:r>
          </a:p>
          <a:p>
            <a:pPr marL="455613" lvl="1">
              <a:buClr>
                <a:schemeClr val="tx1"/>
              </a:buClr>
              <a:buSzPct val="75000"/>
              <a:buFont typeface="Courier New" pitchFamily="49" charset="0"/>
              <a:buChar char="o"/>
              <a:defRPr/>
            </a:pPr>
            <a:r>
              <a:rPr lang="en-US" sz="2000" dirty="0"/>
              <a:t>Concessions and Guarantees from and to the Government</a:t>
            </a:r>
          </a:p>
        </p:txBody>
      </p:sp>
      <p:sp>
        <p:nvSpPr>
          <p:cNvPr id="4" name="Slide Number Placeholder 3"/>
          <p:cNvSpPr>
            <a:spLocks noGrp="1"/>
          </p:cNvSpPr>
          <p:nvPr>
            <p:ph type="sldNum" sz="quarter" idx="12"/>
          </p:nvPr>
        </p:nvSpPr>
        <p:spPr/>
        <p:txBody>
          <a:bodyPr/>
          <a:lstStyle/>
          <a:p>
            <a:fld id="{DBF9FACD-51A1-45BB-9008-464F46D38E77}" type="slidenum">
              <a:rPr lang="en-IN" smtClean="0"/>
              <a:pPr/>
              <a:t>26</a:t>
            </a:fld>
            <a:endParaRPr lang="en-IN"/>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251520" y="260648"/>
          <a:ext cx="8712968" cy="6619240"/>
        </p:xfrm>
        <a:graphic>
          <a:graphicData uri="http://schemas.openxmlformats.org/drawingml/2006/table">
            <a:tbl>
              <a:tblPr firstRow="1" bandRow="1">
                <a:tableStyleId>{5C22544A-7EE6-4342-B048-85BDC9FD1C3A}</a:tableStyleId>
              </a:tblPr>
              <a:tblGrid>
                <a:gridCol w="4356484"/>
                <a:gridCol w="4356484"/>
              </a:tblGrid>
              <a:tr h="370840">
                <a:tc>
                  <a:txBody>
                    <a:bodyPr/>
                    <a:lstStyle/>
                    <a:p>
                      <a:pPr algn="ctr"/>
                      <a:r>
                        <a:rPr lang="en-US" dirty="0" smtClean="0"/>
                        <a:t>Role of Government in PPP</a:t>
                      </a:r>
                      <a:endParaRPr lang="en-IN" dirty="0"/>
                    </a:p>
                  </a:txBody>
                  <a:tcPr/>
                </a:tc>
                <a:tc>
                  <a:txBody>
                    <a:bodyPr/>
                    <a:lstStyle/>
                    <a:p>
                      <a:pPr algn="ctr"/>
                      <a:r>
                        <a:rPr lang="en-US" dirty="0" smtClean="0"/>
                        <a:t>Role of Private parties in PPP</a:t>
                      </a:r>
                      <a:endParaRPr lang="en-IN" dirty="0"/>
                    </a:p>
                  </a:txBody>
                  <a:tcPr/>
                </a:tc>
              </a:tr>
              <a:tr h="370840">
                <a:tc>
                  <a:txBody>
                    <a:bodyPr/>
                    <a:lstStyle/>
                    <a:p>
                      <a:pPr marL="396875" indent="-277813">
                        <a:spcBef>
                          <a:spcPts val="600"/>
                        </a:spcBef>
                        <a:spcAft>
                          <a:spcPts val="600"/>
                        </a:spcAft>
                        <a:buFont typeface="Arial" pitchFamily="34" charset="0"/>
                        <a:buChar char="•"/>
                        <a:defRPr/>
                      </a:pPr>
                      <a:r>
                        <a:rPr lang="en-US" sz="1800" dirty="0" smtClean="0">
                          <a:solidFill>
                            <a:schemeClr val="tx1"/>
                          </a:solidFill>
                        </a:rPr>
                        <a:t>Set policy, identify opportunities, and priorities, define objectives.</a:t>
                      </a:r>
                    </a:p>
                    <a:p>
                      <a:pPr marL="396875" indent="-277813">
                        <a:spcBef>
                          <a:spcPts val="600"/>
                        </a:spcBef>
                        <a:spcAft>
                          <a:spcPts val="600"/>
                        </a:spcAft>
                        <a:buFont typeface="Arial" pitchFamily="34" charset="0"/>
                        <a:buChar char="•"/>
                        <a:defRPr/>
                      </a:pPr>
                      <a:r>
                        <a:rPr lang="en-US" sz="1800" dirty="0" smtClean="0">
                          <a:solidFill>
                            <a:schemeClr val="tx1"/>
                          </a:solidFill>
                        </a:rPr>
                        <a:t>Ensure transparency and probity in the procurement process.</a:t>
                      </a:r>
                    </a:p>
                    <a:p>
                      <a:pPr marL="396875" indent="-277813">
                        <a:spcBef>
                          <a:spcPts val="600"/>
                        </a:spcBef>
                        <a:spcAft>
                          <a:spcPts val="600"/>
                        </a:spcAft>
                        <a:buFont typeface="Arial" pitchFamily="34" charset="0"/>
                        <a:buChar char="•"/>
                        <a:defRPr/>
                      </a:pPr>
                      <a:r>
                        <a:rPr lang="en-US" sz="1800" dirty="0" smtClean="0">
                          <a:solidFill>
                            <a:schemeClr val="tx1"/>
                          </a:solidFill>
                        </a:rPr>
                        <a:t>Identify needs in terms of output specifications to encourage flexibility the manner of performance.</a:t>
                      </a:r>
                    </a:p>
                    <a:p>
                      <a:pPr marL="396875" indent="-277813">
                        <a:spcBef>
                          <a:spcPts val="600"/>
                        </a:spcBef>
                        <a:spcAft>
                          <a:spcPts val="600"/>
                        </a:spcAft>
                        <a:buFont typeface="Arial" pitchFamily="34" charset="0"/>
                        <a:buChar char="•"/>
                        <a:defRPr/>
                      </a:pPr>
                      <a:r>
                        <a:rPr lang="en-US" sz="1800" dirty="0" smtClean="0">
                          <a:solidFill>
                            <a:schemeClr val="tx1"/>
                          </a:solidFill>
                        </a:rPr>
                        <a:t>Set and ensure the achievement of standards.</a:t>
                      </a:r>
                    </a:p>
                    <a:p>
                      <a:pPr marL="396875" indent="-277813">
                        <a:spcBef>
                          <a:spcPts val="600"/>
                        </a:spcBef>
                        <a:spcAft>
                          <a:spcPts val="600"/>
                        </a:spcAft>
                        <a:buFont typeface="Arial" pitchFamily="34" charset="0"/>
                        <a:buChar char="•"/>
                        <a:defRPr/>
                      </a:pPr>
                      <a:r>
                        <a:rPr lang="en-US" sz="1800" dirty="0" smtClean="0">
                          <a:solidFill>
                            <a:schemeClr val="tx1"/>
                          </a:solidFill>
                        </a:rPr>
                        <a:t>Establish, monitor and enforce the levels of service.</a:t>
                      </a:r>
                    </a:p>
                    <a:p>
                      <a:pPr marL="396875" indent="-277813">
                        <a:spcBef>
                          <a:spcPts val="600"/>
                        </a:spcBef>
                        <a:spcAft>
                          <a:spcPts val="600"/>
                        </a:spcAft>
                        <a:buFont typeface="Arial" pitchFamily="34" charset="0"/>
                        <a:buChar char="•"/>
                        <a:defRPr/>
                      </a:pPr>
                      <a:r>
                        <a:rPr lang="en-US" sz="1800" dirty="0" smtClean="0">
                          <a:solidFill>
                            <a:schemeClr val="tx1"/>
                          </a:solidFill>
                        </a:rPr>
                        <a:t>Ensure value for money is achieved.</a:t>
                      </a:r>
                    </a:p>
                    <a:p>
                      <a:pPr marL="396875" indent="-277813">
                        <a:spcBef>
                          <a:spcPts val="600"/>
                        </a:spcBef>
                        <a:spcAft>
                          <a:spcPts val="600"/>
                        </a:spcAft>
                        <a:buFont typeface="Arial" pitchFamily="34" charset="0"/>
                        <a:buChar char="•"/>
                        <a:defRPr/>
                      </a:pPr>
                      <a:r>
                        <a:rPr lang="en-US" sz="1800" dirty="0" smtClean="0">
                          <a:solidFill>
                            <a:schemeClr val="tx1"/>
                          </a:solidFill>
                        </a:rPr>
                        <a:t>Determine and manage reward mechanisms and tariff structures.</a:t>
                      </a:r>
                    </a:p>
                    <a:p>
                      <a:pPr marL="396875" indent="-277813">
                        <a:spcBef>
                          <a:spcPts val="600"/>
                        </a:spcBef>
                        <a:spcAft>
                          <a:spcPts val="600"/>
                        </a:spcAft>
                        <a:buFont typeface="Arial" pitchFamily="34" charset="0"/>
                        <a:buChar char="•"/>
                        <a:defRPr/>
                      </a:pPr>
                      <a:r>
                        <a:rPr lang="en-US" sz="1800" dirty="0" smtClean="0">
                          <a:solidFill>
                            <a:schemeClr val="tx1"/>
                          </a:solidFill>
                        </a:rPr>
                        <a:t>Identify and propose the allocation of risks.</a:t>
                      </a:r>
                    </a:p>
                    <a:p>
                      <a:pPr marL="396875" indent="-277813">
                        <a:spcBef>
                          <a:spcPts val="600"/>
                        </a:spcBef>
                        <a:spcAft>
                          <a:spcPts val="600"/>
                        </a:spcAft>
                        <a:buFont typeface="Arial" pitchFamily="34" charset="0"/>
                        <a:buChar char="•"/>
                        <a:defRPr/>
                      </a:pPr>
                      <a:r>
                        <a:rPr lang="en-US" sz="1800" dirty="0" smtClean="0">
                          <a:solidFill>
                            <a:schemeClr val="tx1"/>
                          </a:solidFill>
                        </a:rPr>
                        <a:t>Provide a clear regulatory framework and perform regulatory functions</a:t>
                      </a:r>
                      <a:endParaRPr lang="en-IN" dirty="0"/>
                    </a:p>
                  </a:txBody>
                  <a:tcPr/>
                </a:tc>
                <a:tc>
                  <a:txBody>
                    <a:bodyPr/>
                    <a:lstStyle/>
                    <a:p>
                      <a:pPr marL="282561" indent="-282561">
                        <a:spcBef>
                          <a:spcPts val="600"/>
                        </a:spcBef>
                        <a:spcAft>
                          <a:spcPts val="600"/>
                        </a:spcAft>
                        <a:buFont typeface="Arial" pitchFamily="34" charset="0"/>
                        <a:buChar char="•"/>
                        <a:defRPr/>
                      </a:pPr>
                      <a:r>
                        <a:rPr lang="en-US" sz="1800" dirty="0" smtClean="0">
                          <a:solidFill>
                            <a:schemeClr val="tx1"/>
                          </a:solidFill>
                        </a:rPr>
                        <a:t>Achieve defined levels of performance in service delivery;</a:t>
                      </a:r>
                    </a:p>
                    <a:p>
                      <a:pPr marL="282561" indent="-282561">
                        <a:spcBef>
                          <a:spcPts val="600"/>
                        </a:spcBef>
                        <a:spcAft>
                          <a:spcPts val="600"/>
                        </a:spcAft>
                        <a:buFont typeface="Arial" pitchFamily="34" charset="0"/>
                        <a:buChar char="•"/>
                        <a:defRPr/>
                      </a:pPr>
                      <a:r>
                        <a:rPr lang="en-US" sz="1800" dirty="0" smtClean="0">
                          <a:solidFill>
                            <a:schemeClr val="tx1"/>
                          </a:solidFill>
                        </a:rPr>
                        <a:t>Provide expertise and innovation;</a:t>
                      </a:r>
                    </a:p>
                    <a:p>
                      <a:pPr marL="282561" indent="-282561">
                        <a:spcBef>
                          <a:spcPts val="600"/>
                        </a:spcBef>
                        <a:spcAft>
                          <a:spcPts val="600"/>
                        </a:spcAft>
                        <a:buFont typeface="Arial" pitchFamily="34" charset="0"/>
                        <a:buChar char="•"/>
                        <a:defRPr/>
                      </a:pPr>
                      <a:r>
                        <a:rPr lang="en-US" sz="1800" dirty="0" smtClean="0">
                          <a:solidFill>
                            <a:schemeClr val="tx1"/>
                          </a:solidFill>
                        </a:rPr>
                        <a:t>Provide access to private financing, as appropriate; and</a:t>
                      </a:r>
                    </a:p>
                    <a:p>
                      <a:pPr marL="282561" indent="-282561">
                        <a:spcBef>
                          <a:spcPts val="600"/>
                        </a:spcBef>
                        <a:spcAft>
                          <a:spcPts val="600"/>
                        </a:spcAft>
                        <a:buFont typeface="Arial" pitchFamily="34" charset="0"/>
                        <a:buChar char="•"/>
                        <a:defRPr/>
                      </a:pPr>
                      <a:r>
                        <a:rPr lang="en-US" sz="1800" dirty="0" smtClean="0">
                          <a:solidFill>
                            <a:schemeClr val="tx1"/>
                          </a:solidFill>
                        </a:rPr>
                        <a:t>Provide a sufficient return to investors and other stakeholders.</a:t>
                      </a:r>
                    </a:p>
                    <a:p>
                      <a:pPr marL="282561" indent="-282561">
                        <a:spcBef>
                          <a:spcPts val="600"/>
                        </a:spcBef>
                        <a:spcAft>
                          <a:spcPts val="600"/>
                        </a:spcAft>
                        <a:buFont typeface="Arial" pitchFamily="34" charset="0"/>
                        <a:buChar char="•"/>
                        <a:defRPr/>
                      </a:pPr>
                      <a:r>
                        <a:rPr lang="en-US" sz="1800" dirty="0" smtClean="0">
                          <a:solidFill>
                            <a:schemeClr val="tx1"/>
                          </a:solidFill>
                        </a:rPr>
                        <a:t>Do not take the responsibility of risks which cannot be managed by the private sector</a:t>
                      </a:r>
                    </a:p>
                    <a:p>
                      <a:pPr marL="282561" indent="-282561">
                        <a:spcBef>
                          <a:spcPts val="600"/>
                        </a:spcBef>
                        <a:spcAft>
                          <a:spcPts val="600"/>
                        </a:spcAft>
                        <a:buFont typeface="Arial" pitchFamily="34" charset="0"/>
                        <a:buChar char="•"/>
                        <a:defRPr/>
                      </a:pPr>
                      <a:r>
                        <a:rPr lang="en-US" sz="1800" dirty="0" smtClean="0">
                          <a:solidFill>
                            <a:schemeClr val="tx1"/>
                          </a:solidFill>
                        </a:rPr>
                        <a:t>Understand the contractual terms comprehensively as the government contracts are rigid.</a:t>
                      </a:r>
                    </a:p>
                    <a:p>
                      <a:endParaRPr lang="en-IN" dirty="0"/>
                    </a:p>
                  </a:txBody>
                  <a:tcPr/>
                </a:tc>
              </a:tr>
            </a:tbl>
          </a:graphicData>
        </a:graphic>
      </p:graphicFrame>
      <p:sp>
        <p:nvSpPr>
          <p:cNvPr id="5" name="Slide Number Placeholder 4"/>
          <p:cNvSpPr>
            <a:spLocks noGrp="1"/>
          </p:cNvSpPr>
          <p:nvPr>
            <p:ph type="sldNum" sz="quarter" idx="12"/>
          </p:nvPr>
        </p:nvSpPr>
        <p:spPr/>
        <p:txBody>
          <a:bodyPr/>
          <a:lstStyle/>
          <a:p>
            <a:fld id="{DBF9FACD-51A1-45BB-9008-464F46D38E77}" type="slidenum">
              <a:rPr lang="en-IN" smtClean="0"/>
              <a:pPr/>
              <a:t>27</a:t>
            </a:fld>
            <a:endParaRPr lang="en-IN"/>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467544" y="81880"/>
            <a:ext cx="7620000" cy="908720"/>
          </a:xfrm>
        </p:spPr>
        <p:txBody>
          <a:bodyPr>
            <a:normAutofit/>
          </a:bodyPr>
          <a:lstStyle/>
          <a:p>
            <a:pPr>
              <a:defRPr/>
            </a:pPr>
            <a:r>
              <a:rPr lang="en-US" sz="3200" dirty="0" smtClean="0">
                <a:solidFill>
                  <a:srgbClr val="7030A0"/>
                </a:solidFill>
              </a:rPr>
              <a:t>What Should Private Partnership Bring?</a:t>
            </a:r>
          </a:p>
        </p:txBody>
      </p:sp>
      <p:sp>
        <p:nvSpPr>
          <p:cNvPr id="2" name="Content Placeholder 1"/>
          <p:cNvSpPr>
            <a:spLocks noGrp="1"/>
          </p:cNvSpPr>
          <p:nvPr>
            <p:ph idx="1"/>
          </p:nvPr>
        </p:nvSpPr>
        <p:spPr>
          <a:xfrm>
            <a:off x="457200" y="1052736"/>
            <a:ext cx="8229600" cy="5073427"/>
          </a:xfrm>
        </p:spPr>
        <p:txBody>
          <a:bodyPr>
            <a:normAutofit lnSpcReduction="10000"/>
          </a:bodyPr>
          <a:lstStyle/>
          <a:p>
            <a:pPr marL="395288" lvl="1" indent="-342900" defTabSz="912767">
              <a:spcBef>
                <a:spcPts val="1200"/>
              </a:spcBef>
              <a:spcAft>
                <a:spcPts val="1200"/>
              </a:spcAft>
              <a:buSzPct val="120000"/>
              <a:buFont typeface="Arial" pitchFamily="34" charset="0"/>
              <a:buChar char="•"/>
              <a:defRPr/>
            </a:pPr>
            <a:r>
              <a:rPr lang="en-GB" b="1" dirty="0"/>
              <a:t>R</a:t>
            </a:r>
            <a:r>
              <a:rPr lang="en-GB" b="1" dirty="0">
                <a:cs typeface="Times New Roman" pitchFamily="18" charset="0"/>
              </a:rPr>
              <a:t>eal financial benefit</a:t>
            </a:r>
            <a:r>
              <a:rPr lang="en-GB" dirty="0">
                <a:cs typeface="Times New Roman" pitchFamily="18" charset="0"/>
              </a:rPr>
              <a:t> and a better utilisation and allocation of public </a:t>
            </a:r>
            <a:r>
              <a:rPr lang="en-GB" dirty="0" smtClean="0">
                <a:cs typeface="Times New Roman" pitchFamily="18" charset="0"/>
              </a:rPr>
              <a:t>funds.</a:t>
            </a:r>
            <a:endParaRPr lang="en-GB" dirty="0"/>
          </a:p>
          <a:p>
            <a:pPr marL="395288" lvl="1" indent="-342900" defTabSz="912767">
              <a:spcBef>
                <a:spcPts val="1200"/>
              </a:spcBef>
              <a:spcAft>
                <a:spcPts val="1200"/>
              </a:spcAft>
              <a:buSzPct val="120000"/>
              <a:buFont typeface="Arial" pitchFamily="34" charset="0"/>
              <a:buChar char="•"/>
              <a:defRPr/>
            </a:pPr>
            <a:r>
              <a:rPr lang="en-GB" b="1" dirty="0"/>
              <a:t>D</a:t>
            </a:r>
            <a:r>
              <a:rPr lang="en-GB" b="1" dirty="0">
                <a:cs typeface="Times New Roman" pitchFamily="18" charset="0"/>
              </a:rPr>
              <a:t>evelopment of efficient public infrastructures</a:t>
            </a:r>
            <a:r>
              <a:rPr lang="en-GB" b="1" dirty="0" smtClean="0">
                <a:cs typeface="Times New Roman" pitchFamily="18" charset="0"/>
              </a:rPr>
              <a:t>/ projects</a:t>
            </a:r>
            <a:r>
              <a:rPr lang="en-GB" dirty="0" smtClean="0">
                <a:cs typeface="Times New Roman" pitchFamily="18" charset="0"/>
              </a:rPr>
              <a:t> </a:t>
            </a:r>
            <a:r>
              <a:rPr lang="en-GB" dirty="0">
                <a:cs typeface="Times New Roman" pitchFamily="18" charset="0"/>
              </a:rPr>
              <a:t>in shorter terms than </a:t>
            </a:r>
            <a:r>
              <a:rPr lang="en-GB" dirty="0" smtClean="0">
                <a:cs typeface="Times New Roman" pitchFamily="18" charset="0"/>
              </a:rPr>
              <a:t>otherwise.</a:t>
            </a:r>
            <a:endParaRPr lang="en-GB" dirty="0"/>
          </a:p>
          <a:p>
            <a:pPr marL="395288" lvl="1" indent="-342900" defTabSz="912767">
              <a:spcBef>
                <a:spcPts val="1200"/>
              </a:spcBef>
              <a:spcAft>
                <a:spcPts val="1200"/>
              </a:spcAft>
              <a:buSzPct val="120000"/>
              <a:buFont typeface="Arial" pitchFamily="34" charset="0"/>
              <a:buChar char="•"/>
              <a:defRPr/>
            </a:pPr>
            <a:r>
              <a:rPr lang="en-GB" b="1" dirty="0"/>
              <a:t>Ensure</a:t>
            </a:r>
            <a:r>
              <a:rPr lang="en-GB" dirty="0"/>
              <a:t> of</a:t>
            </a:r>
            <a:r>
              <a:rPr lang="en-GB" dirty="0">
                <a:cs typeface="Times New Roman" pitchFamily="18" charset="0"/>
              </a:rPr>
              <a:t> good quality public </a:t>
            </a:r>
            <a:r>
              <a:rPr lang="en-GB" dirty="0" smtClean="0">
                <a:cs typeface="Times New Roman" pitchFamily="18" charset="0"/>
              </a:rPr>
              <a:t>services.</a:t>
            </a:r>
            <a:endParaRPr lang="en-GB" dirty="0"/>
          </a:p>
          <a:p>
            <a:pPr marL="395288" lvl="1" indent="-342900" defTabSz="912767">
              <a:spcBef>
                <a:spcPts val="1200"/>
              </a:spcBef>
              <a:spcAft>
                <a:spcPts val="1200"/>
              </a:spcAft>
              <a:buSzPct val="120000"/>
              <a:buFont typeface="Arial" pitchFamily="34" charset="0"/>
              <a:buChar char="•"/>
              <a:defRPr/>
            </a:pPr>
            <a:r>
              <a:rPr lang="en-GB" b="1" dirty="0"/>
              <a:t>E</a:t>
            </a:r>
            <a:r>
              <a:rPr lang="en-GB" b="1" dirty="0">
                <a:cs typeface="Times New Roman" pitchFamily="18" charset="0"/>
              </a:rPr>
              <a:t>conomic growth</a:t>
            </a:r>
            <a:r>
              <a:rPr lang="en-GB" dirty="0">
                <a:cs typeface="Times New Roman" pitchFamily="18" charset="0"/>
              </a:rPr>
              <a:t> and boosted direct investment by private </a:t>
            </a:r>
            <a:r>
              <a:rPr lang="en-GB" dirty="0" smtClean="0">
                <a:cs typeface="Times New Roman" pitchFamily="18" charset="0"/>
              </a:rPr>
              <a:t>sector</a:t>
            </a:r>
            <a:r>
              <a:rPr lang="en-GB" dirty="0" smtClean="0"/>
              <a:t>.</a:t>
            </a:r>
            <a:endParaRPr lang="en-GB" dirty="0"/>
          </a:p>
          <a:p>
            <a:pPr marL="395288" lvl="1" indent="-342900" defTabSz="912767">
              <a:spcBef>
                <a:spcPts val="1200"/>
              </a:spcBef>
              <a:spcAft>
                <a:spcPts val="1200"/>
              </a:spcAft>
              <a:buSzPct val="120000"/>
              <a:buFont typeface="Arial" pitchFamily="34" charset="0"/>
              <a:buChar char="•"/>
              <a:defRPr/>
            </a:pPr>
            <a:r>
              <a:rPr lang="en-GB" b="1" dirty="0"/>
              <a:t>E</a:t>
            </a:r>
            <a:r>
              <a:rPr lang="en-GB" b="1" dirty="0">
                <a:cs typeface="Times New Roman" pitchFamily="18" charset="0"/>
              </a:rPr>
              <a:t>fficient control</a:t>
            </a:r>
            <a:r>
              <a:rPr lang="en-GB" dirty="0">
                <a:cs typeface="Times New Roman" pitchFamily="18" charset="0"/>
              </a:rPr>
              <a:t> over the formation of long-term private sector </a:t>
            </a:r>
            <a:r>
              <a:rPr lang="en-GB" dirty="0" smtClean="0">
                <a:cs typeface="Times New Roman" pitchFamily="18" charset="0"/>
              </a:rPr>
              <a:t>liabilities.</a:t>
            </a:r>
            <a:endParaRPr lang="en-GB" dirty="0"/>
          </a:p>
          <a:p>
            <a:pPr marL="114294" indent="0">
              <a:buNone/>
            </a:pPr>
            <a:endParaRPr lang="en-US" dirty="0"/>
          </a:p>
        </p:txBody>
      </p:sp>
      <p:sp>
        <p:nvSpPr>
          <p:cNvPr id="4" name="Slide Number Placeholder 3"/>
          <p:cNvSpPr>
            <a:spLocks noGrp="1"/>
          </p:cNvSpPr>
          <p:nvPr>
            <p:ph type="sldNum" sz="quarter" idx="12"/>
          </p:nvPr>
        </p:nvSpPr>
        <p:spPr/>
        <p:txBody>
          <a:bodyPr/>
          <a:lstStyle/>
          <a:p>
            <a:fld id="{DBF9FACD-51A1-45BB-9008-464F46D38E77}" type="slidenum">
              <a:rPr lang="en-IN" smtClean="0"/>
              <a:pPr/>
              <a:t>28</a:t>
            </a:fld>
            <a:endParaRPr lang="en-IN"/>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467544" y="76200"/>
            <a:ext cx="7620000" cy="908720"/>
          </a:xfrm>
        </p:spPr>
        <p:txBody>
          <a:bodyPr>
            <a:normAutofit/>
          </a:bodyPr>
          <a:lstStyle/>
          <a:p>
            <a:pPr>
              <a:defRPr/>
            </a:pPr>
            <a:r>
              <a:rPr lang="en-US" sz="3200" dirty="0" smtClean="0">
                <a:solidFill>
                  <a:srgbClr val="7030A0"/>
                </a:solidFill>
              </a:rPr>
              <a:t>Benefits of PPP</a:t>
            </a:r>
          </a:p>
        </p:txBody>
      </p:sp>
      <p:sp>
        <p:nvSpPr>
          <p:cNvPr id="22531" name="Rectangle 3"/>
          <p:cNvSpPr>
            <a:spLocks noGrp="1" noChangeArrowheads="1"/>
          </p:cNvSpPr>
          <p:nvPr>
            <p:ph idx="1"/>
          </p:nvPr>
        </p:nvSpPr>
        <p:spPr>
          <a:xfrm>
            <a:off x="457200" y="1052736"/>
            <a:ext cx="8229600" cy="5863144"/>
          </a:xfrm>
          <a:noFill/>
          <a:ln w="9525">
            <a:noFill/>
            <a:miter lim="800000"/>
            <a:headEnd/>
            <a:tailEnd/>
          </a:ln>
        </p:spPr>
        <p:txBody>
          <a:bodyPr wrap="square">
            <a:spAutoFit/>
          </a:bodyPr>
          <a:lstStyle/>
          <a:p>
            <a:pPr marL="282561" indent="-282561" algn="just">
              <a:spcBef>
                <a:spcPts val="1200"/>
              </a:spcBef>
              <a:spcAft>
                <a:spcPts val="600"/>
              </a:spcAft>
              <a:buFont typeface="Arial" pitchFamily="34" charset="0"/>
              <a:buChar char="•"/>
              <a:defRPr/>
            </a:pPr>
            <a:r>
              <a:rPr lang="en-US" sz="2000" dirty="0">
                <a:solidFill>
                  <a:schemeClr val="tx1"/>
                </a:solidFill>
              </a:rPr>
              <a:t>Allowing the government to concentrate on its core </a:t>
            </a:r>
            <a:r>
              <a:rPr lang="en-US" sz="2000" dirty="0" smtClean="0">
                <a:solidFill>
                  <a:schemeClr val="tx1"/>
                </a:solidFill>
              </a:rPr>
              <a:t>activities.</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Allocation of  Risk and Responsibility where it can be best </a:t>
            </a:r>
            <a:r>
              <a:rPr lang="en-US" sz="2000" dirty="0" smtClean="0">
                <a:solidFill>
                  <a:schemeClr val="tx1"/>
                </a:solidFill>
              </a:rPr>
              <a:t>managed.</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Unity of responsibility leading to improved delivery of public </a:t>
            </a:r>
            <a:r>
              <a:rPr lang="en-US" sz="2000" dirty="0" smtClean="0">
                <a:solidFill>
                  <a:schemeClr val="tx1"/>
                </a:solidFill>
              </a:rPr>
              <a:t>services.</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Reduced lifecycle costs of a </a:t>
            </a:r>
            <a:r>
              <a:rPr lang="en-US" sz="2000" dirty="0" smtClean="0">
                <a:solidFill>
                  <a:schemeClr val="tx1"/>
                </a:solidFill>
              </a:rPr>
              <a:t>project.</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Quantifying more accurately the costs of service </a:t>
            </a:r>
            <a:r>
              <a:rPr lang="en-US" sz="2000" dirty="0" smtClean="0">
                <a:solidFill>
                  <a:schemeClr val="tx1"/>
                </a:solidFill>
              </a:rPr>
              <a:t>delivery.</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Reduced risk of cost </a:t>
            </a:r>
            <a:r>
              <a:rPr lang="en-US" sz="2000" dirty="0" smtClean="0">
                <a:solidFill>
                  <a:schemeClr val="tx1"/>
                </a:solidFill>
              </a:rPr>
              <a:t>overruns.</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Increased </a:t>
            </a:r>
            <a:r>
              <a:rPr lang="en-US" sz="2000" dirty="0" smtClean="0">
                <a:solidFill>
                  <a:schemeClr val="tx1"/>
                </a:solidFill>
              </a:rPr>
              <a:t>revenues.</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Maintaining an efficient government and a lean civil </a:t>
            </a:r>
            <a:r>
              <a:rPr lang="en-US" sz="2000" dirty="0" smtClean="0">
                <a:solidFill>
                  <a:schemeClr val="tx1"/>
                </a:solidFill>
              </a:rPr>
              <a:t>service.</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Spreading the government’s capital works expenditure over the life of a </a:t>
            </a:r>
            <a:r>
              <a:rPr lang="en-US" sz="2000" dirty="0" smtClean="0">
                <a:solidFill>
                  <a:schemeClr val="tx1"/>
                </a:solidFill>
              </a:rPr>
              <a:t>project.</a:t>
            </a:r>
            <a:endParaRPr lang="en-US" sz="2000" dirty="0">
              <a:solidFill>
                <a:schemeClr val="tx1"/>
              </a:solidFill>
            </a:endParaRPr>
          </a:p>
          <a:p>
            <a:pPr marL="282561" indent="-282561" algn="just">
              <a:spcBef>
                <a:spcPts val="1200"/>
              </a:spcBef>
              <a:spcAft>
                <a:spcPts val="600"/>
              </a:spcAft>
              <a:buFont typeface="Arial" pitchFamily="34" charset="0"/>
              <a:buChar char="•"/>
              <a:defRPr/>
            </a:pPr>
            <a:r>
              <a:rPr lang="en-US" sz="2000" dirty="0">
                <a:solidFill>
                  <a:schemeClr val="tx1"/>
                </a:solidFill>
              </a:rPr>
              <a:t>Invoking private sector skills, experience, access to technology, and </a:t>
            </a:r>
            <a:r>
              <a:rPr lang="en-US" sz="2000" dirty="0" smtClean="0">
                <a:solidFill>
                  <a:schemeClr val="tx1"/>
                </a:solidFill>
              </a:rPr>
              <a:t>innovation.</a:t>
            </a:r>
            <a:endParaRPr lang="en-US" sz="2000" dirty="0">
              <a:solidFill>
                <a:schemeClr val="tx1"/>
              </a:solidFill>
            </a:endParaRPr>
          </a:p>
        </p:txBody>
      </p:sp>
      <p:sp>
        <p:nvSpPr>
          <p:cNvPr id="4" name="Slide Number Placeholder 3"/>
          <p:cNvSpPr>
            <a:spLocks noGrp="1"/>
          </p:cNvSpPr>
          <p:nvPr>
            <p:ph type="sldNum" sz="quarter" idx="12"/>
          </p:nvPr>
        </p:nvSpPr>
        <p:spPr/>
        <p:txBody>
          <a:bodyPr/>
          <a:lstStyle/>
          <a:p>
            <a:fld id="{DBF9FACD-51A1-45BB-9008-464F46D38E77}" type="slidenum">
              <a:rPr lang="en-IN" smtClean="0"/>
              <a:pPr/>
              <a:t>29</a:t>
            </a:fld>
            <a:endParaRPr lang="en-IN"/>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260649"/>
            <a:ext cx="7632848" cy="864096"/>
          </a:xfrm>
        </p:spPr>
        <p:txBody>
          <a:bodyPr>
            <a:normAutofit/>
          </a:bodyPr>
          <a:lstStyle/>
          <a:p>
            <a:pPr algn="l"/>
            <a:r>
              <a:rPr lang="en-US" sz="3200" dirty="0">
                <a:solidFill>
                  <a:srgbClr val="7030A0"/>
                </a:solidFill>
              </a:rPr>
              <a:t>e</a:t>
            </a:r>
            <a:r>
              <a:rPr lang="en-US" sz="3200" dirty="0" smtClean="0">
                <a:solidFill>
                  <a:srgbClr val="7030A0"/>
                </a:solidFill>
              </a:rPr>
              <a:t>-Governance Project Lifecycle</a:t>
            </a:r>
            <a:endParaRPr lang="en-US" sz="3200" dirty="0">
              <a:solidFill>
                <a:srgbClr val="7030A0"/>
              </a:solidFill>
            </a:endParaRPr>
          </a:p>
        </p:txBody>
      </p:sp>
      <p:sp>
        <p:nvSpPr>
          <p:cNvPr id="3" name="Right Arrow 2"/>
          <p:cNvSpPr/>
          <p:nvPr/>
        </p:nvSpPr>
        <p:spPr>
          <a:xfrm>
            <a:off x="755576" y="620688"/>
            <a:ext cx="8077522" cy="3312368"/>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4" name="Group 78"/>
          <p:cNvGrpSpPr>
            <a:grpSpLocks/>
          </p:cNvGrpSpPr>
          <p:nvPr/>
        </p:nvGrpSpPr>
        <p:grpSpPr bwMode="auto">
          <a:xfrm>
            <a:off x="76200" y="1556792"/>
            <a:ext cx="1425575" cy="1415008"/>
            <a:chOff x="2176" y="640080"/>
            <a:chExt cx="1267271" cy="853440"/>
          </a:xfrm>
        </p:grpSpPr>
        <p:sp>
          <p:nvSpPr>
            <p:cNvPr id="5" name="Rounded Rectangle 4"/>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1</a:t>
              </a:r>
              <a:r>
                <a:rPr lang="en-US" sz="1400" b="1" dirty="0" smtClean="0">
                  <a:ln/>
                  <a:solidFill>
                    <a:schemeClr val="tx1"/>
                  </a:solidFill>
                  <a:latin typeface="Arial"/>
                </a:rPr>
                <a:t>. </a:t>
              </a:r>
              <a:endParaRPr lang="en-US" sz="1400" b="1" dirty="0">
                <a:ln/>
                <a:solidFill>
                  <a:schemeClr val="tx1"/>
                </a:solidFill>
                <a:latin typeface="Arial"/>
              </a:endParaRPr>
            </a:p>
            <a:p>
              <a:pPr algn="ctr" defTabSz="533400">
                <a:lnSpc>
                  <a:spcPct val="90000"/>
                </a:lnSpc>
                <a:spcAft>
                  <a:spcPct val="35000"/>
                </a:spcAft>
                <a:defRPr/>
              </a:pPr>
              <a:r>
                <a:rPr lang="en-US" sz="1400" b="1" dirty="0" smtClean="0">
                  <a:ln/>
                  <a:solidFill>
                    <a:schemeClr val="tx1"/>
                  </a:solidFill>
                  <a:latin typeface="Arial"/>
                </a:rPr>
                <a:t>e-Governance Strategy </a:t>
              </a:r>
              <a:r>
                <a:rPr lang="en-US" sz="1400" b="1" dirty="0">
                  <a:ln/>
                  <a:solidFill>
                    <a:schemeClr val="tx1"/>
                  </a:solidFill>
                  <a:latin typeface="Arial"/>
                </a:rPr>
                <a:t>Development</a:t>
              </a:r>
            </a:p>
          </p:txBody>
        </p:sp>
      </p:grpSp>
      <p:grpSp>
        <p:nvGrpSpPr>
          <p:cNvPr id="7" name="Group 79"/>
          <p:cNvGrpSpPr>
            <a:grpSpLocks/>
          </p:cNvGrpSpPr>
          <p:nvPr/>
        </p:nvGrpSpPr>
        <p:grpSpPr bwMode="auto">
          <a:xfrm>
            <a:off x="1573213" y="1556792"/>
            <a:ext cx="1427162" cy="1415008"/>
            <a:chOff x="1332811" y="640080"/>
            <a:chExt cx="1267271" cy="853440"/>
          </a:xfrm>
        </p:grpSpPr>
        <p:sp>
          <p:nvSpPr>
            <p:cNvPr id="8" name="Rounded Rectangle 7"/>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2. Current </a:t>
              </a:r>
              <a:r>
                <a:rPr lang="en-US" sz="1400" dirty="0">
                  <a:ln/>
                  <a:solidFill>
                    <a:schemeClr val="tx1"/>
                  </a:solidFill>
                  <a:latin typeface="Arial"/>
                </a:rPr>
                <a:t>State Assessment</a:t>
              </a:r>
            </a:p>
          </p:txBody>
        </p:sp>
      </p:grpSp>
      <p:grpSp>
        <p:nvGrpSpPr>
          <p:cNvPr id="10" name="Group 80"/>
          <p:cNvGrpSpPr>
            <a:grpSpLocks/>
          </p:cNvGrpSpPr>
          <p:nvPr/>
        </p:nvGrpSpPr>
        <p:grpSpPr bwMode="auto">
          <a:xfrm>
            <a:off x="3071813" y="1628800"/>
            <a:ext cx="1427162" cy="1343000"/>
            <a:chOff x="2663446" y="640080"/>
            <a:chExt cx="1267271" cy="853440"/>
          </a:xfrm>
        </p:grpSpPr>
        <p:sp>
          <p:nvSpPr>
            <p:cNvPr id="11" name="Rounded Rectangle 10"/>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2"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3. Future </a:t>
              </a:r>
              <a:r>
                <a:rPr lang="en-US" sz="1400" dirty="0">
                  <a:ln/>
                  <a:solidFill>
                    <a:schemeClr val="tx1"/>
                  </a:solidFill>
                  <a:latin typeface="Arial"/>
                </a:rPr>
                <a:t>State Definition</a:t>
              </a:r>
            </a:p>
          </p:txBody>
        </p:sp>
      </p:grpSp>
      <p:grpSp>
        <p:nvGrpSpPr>
          <p:cNvPr id="13" name="Group 81"/>
          <p:cNvGrpSpPr>
            <a:grpSpLocks/>
          </p:cNvGrpSpPr>
          <p:nvPr/>
        </p:nvGrpSpPr>
        <p:grpSpPr bwMode="auto">
          <a:xfrm>
            <a:off x="4499992" y="1628800"/>
            <a:ext cx="1425575" cy="1343000"/>
            <a:chOff x="3994081" y="640080"/>
            <a:chExt cx="1267271" cy="853440"/>
          </a:xfrm>
        </p:grpSpPr>
        <p:sp>
          <p:nvSpPr>
            <p:cNvPr id="14" name="Rounded Rectangle 13"/>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4. Implementation </a:t>
              </a:r>
              <a:r>
                <a:rPr lang="en-US" sz="1400" dirty="0">
                  <a:ln/>
                  <a:solidFill>
                    <a:schemeClr val="tx1"/>
                  </a:solidFill>
                  <a:latin typeface="Arial"/>
                </a:rPr>
                <a:t>approach and sourcing</a:t>
              </a:r>
            </a:p>
          </p:txBody>
        </p:sp>
      </p:grpSp>
      <p:grpSp>
        <p:nvGrpSpPr>
          <p:cNvPr id="16" name="Group 82"/>
          <p:cNvGrpSpPr>
            <a:grpSpLocks/>
          </p:cNvGrpSpPr>
          <p:nvPr/>
        </p:nvGrpSpPr>
        <p:grpSpPr bwMode="auto">
          <a:xfrm>
            <a:off x="6067425" y="1628800"/>
            <a:ext cx="1427163" cy="1343000"/>
            <a:chOff x="5324716" y="640080"/>
            <a:chExt cx="1267271" cy="853440"/>
          </a:xfrm>
        </p:grpSpPr>
        <p:sp>
          <p:nvSpPr>
            <p:cNvPr id="17" name="Rounded Rectangle 16"/>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8"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5. Develop and implement IT </a:t>
              </a:r>
              <a:r>
                <a:rPr lang="en-US" sz="1400" dirty="0">
                  <a:ln/>
                  <a:solidFill>
                    <a:schemeClr val="tx1"/>
                  </a:solidFill>
                  <a:latin typeface="Arial"/>
                </a:rPr>
                <a:t>system</a:t>
              </a:r>
            </a:p>
          </p:txBody>
        </p:sp>
      </p:grpSp>
      <p:grpSp>
        <p:nvGrpSpPr>
          <p:cNvPr id="19" name="Group 83"/>
          <p:cNvGrpSpPr>
            <a:grpSpLocks/>
          </p:cNvGrpSpPr>
          <p:nvPr/>
        </p:nvGrpSpPr>
        <p:grpSpPr bwMode="auto">
          <a:xfrm>
            <a:off x="7566025" y="1628800"/>
            <a:ext cx="1425575" cy="1343000"/>
            <a:chOff x="6655351" y="640080"/>
            <a:chExt cx="1267271" cy="853440"/>
          </a:xfrm>
        </p:grpSpPr>
        <p:sp>
          <p:nvSpPr>
            <p:cNvPr id="20" name="Rounded Rectangle 19"/>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1"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dirty="0" smtClean="0">
                  <a:ln/>
                  <a:solidFill>
                    <a:schemeClr val="tx1"/>
                  </a:solidFill>
                  <a:latin typeface="Arial"/>
                </a:rPr>
                <a:t>6. Operate and </a:t>
              </a:r>
              <a:r>
                <a:rPr lang="en-US" sz="1400" dirty="0">
                  <a:ln/>
                  <a:solidFill>
                    <a:schemeClr val="tx1"/>
                  </a:solidFill>
                  <a:latin typeface="Arial"/>
                </a:rPr>
                <a:t>sustain</a:t>
              </a:r>
            </a:p>
          </p:txBody>
        </p:sp>
      </p:grpSp>
      <p:sp>
        <p:nvSpPr>
          <p:cNvPr id="23" name="Rounded Rectangle 22"/>
          <p:cNvSpPr/>
          <p:nvPr/>
        </p:nvSpPr>
        <p:spPr>
          <a:xfrm>
            <a:off x="228600" y="3429000"/>
            <a:ext cx="8610600"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Project Management Office/Unit</a:t>
            </a:r>
          </a:p>
        </p:txBody>
      </p:sp>
      <p:sp>
        <p:nvSpPr>
          <p:cNvPr id="24" name="Rounded Rectangle 23"/>
          <p:cNvSpPr/>
          <p:nvPr/>
        </p:nvSpPr>
        <p:spPr>
          <a:xfrm>
            <a:off x="228600" y="4267200"/>
            <a:ext cx="8610600" cy="8179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chemeClr val="tx1"/>
                </a:solidFill>
              </a:rPr>
              <a:t>Change Management and Communications</a:t>
            </a:r>
          </a:p>
        </p:txBody>
      </p:sp>
      <p:sp>
        <p:nvSpPr>
          <p:cNvPr id="25" name="Slide Number Placeholder 24"/>
          <p:cNvSpPr>
            <a:spLocks noGrp="1"/>
          </p:cNvSpPr>
          <p:nvPr>
            <p:ph type="sldNum" sz="quarter" idx="12"/>
          </p:nvPr>
        </p:nvSpPr>
        <p:spPr/>
        <p:txBody>
          <a:bodyPr/>
          <a:lstStyle/>
          <a:p>
            <a:fld id="{DBF9FACD-51A1-45BB-9008-464F46D38E77}" type="slidenum">
              <a:rPr lang="en-IN" smtClean="0"/>
              <a:pPr/>
              <a:t>3</a:t>
            </a:fld>
            <a:endParaRPr lang="en-I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ox(in)">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ox(in)">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ox(in)">
                                      <p:cBhvr>
                                        <p:cTn id="37" dur="500"/>
                                        <p:tgtEl>
                                          <p:spTgt spid="19"/>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box(in)">
                                      <p:cBhvr>
                                        <p:cTn id="42" dur="500"/>
                                        <p:tgtEl>
                                          <p:spTgt spid="2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box(in)">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1880"/>
            <a:ext cx="7620000" cy="908720"/>
          </a:xfrm>
        </p:spPr>
        <p:txBody>
          <a:bodyPr>
            <a:normAutofit/>
          </a:bodyPr>
          <a:lstStyle/>
          <a:p>
            <a:pPr>
              <a:defRPr/>
            </a:pPr>
            <a:r>
              <a:rPr lang="en-GB" sz="3200" dirty="0" smtClean="0">
                <a:solidFill>
                  <a:srgbClr val="7030A0"/>
                </a:solidFill>
              </a:rPr>
              <a:t>Diagnostics for a PPP</a:t>
            </a:r>
            <a:endParaRPr lang="en-GB" sz="3200" dirty="0">
              <a:solidFill>
                <a:srgbClr val="7030A0"/>
              </a:solidFill>
            </a:endParaRPr>
          </a:p>
        </p:txBody>
      </p:sp>
      <p:graphicFrame>
        <p:nvGraphicFramePr>
          <p:cNvPr id="7" name="Content Placeholder 6"/>
          <p:cNvGraphicFramePr>
            <a:graphicFrameLocks noGrp="1"/>
          </p:cNvGraphicFramePr>
          <p:nvPr>
            <p:ph idx="1"/>
          </p:nvPr>
        </p:nvGraphicFramePr>
        <p:xfrm>
          <a:off x="457200" y="908050"/>
          <a:ext cx="7620000" cy="549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BF9FACD-51A1-45BB-9008-464F46D38E77}" type="slidenum">
              <a:rPr lang="en-IN" smtClean="0"/>
              <a:pPr/>
              <a:t>30</a:t>
            </a:fld>
            <a:endParaRPr lang="en-IN"/>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6" name="Content Placeholder 5"/>
          <p:cNvGraphicFramePr>
            <a:graphicFrameLocks noGrp="1"/>
          </p:cNvGraphicFramePr>
          <p:nvPr>
            <p:ph idx="1"/>
          </p:nvPr>
        </p:nvGraphicFramePr>
        <p:xfrm>
          <a:off x="251520" y="404664"/>
          <a:ext cx="8640960" cy="6161999"/>
        </p:xfrm>
        <a:graphic>
          <a:graphicData uri="http://schemas.openxmlformats.org/drawingml/2006/table">
            <a:tbl>
              <a:tblPr firstRow="1" bandRow="1">
                <a:tableStyleId>{5C22544A-7EE6-4342-B048-85BDC9FD1C3A}</a:tableStyleId>
              </a:tblPr>
              <a:tblGrid>
                <a:gridCol w="2016224"/>
                <a:gridCol w="2160240"/>
                <a:gridCol w="2160240"/>
                <a:gridCol w="2304256"/>
              </a:tblGrid>
              <a:tr h="873081">
                <a:tc>
                  <a:txBody>
                    <a:bodyPr/>
                    <a:lstStyle/>
                    <a:p>
                      <a:pPr algn="ctr"/>
                      <a:r>
                        <a:rPr lang="en-US" dirty="0" smtClean="0"/>
                        <a:t>Technical </a:t>
                      </a:r>
                      <a:endParaRPr lang="en-IN" dirty="0"/>
                    </a:p>
                  </a:txBody>
                  <a:tcPr/>
                </a:tc>
                <a:tc>
                  <a:txBody>
                    <a:bodyPr/>
                    <a:lstStyle/>
                    <a:p>
                      <a:pPr algn="ctr"/>
                      <a:r>
                        <a:rPr lang="en-US" dirty="0" smtClean="0"/>
                        <a:t>Legal and Regulatory </a:t>
                      </a:r>
                      <a:endParaRPr lang="en-IN" dirty="0"/>
                    </a:p>
                  </a:txBody>
                  <a:tcPr/>
                </a:tc>
                <a:tc>
                  <a:txBody>
                    <a:bodyPr/>
                    <a:lstStyle/>
                    <a:p>
                      <a:pPr algn="ctr"/>
                      <a:r>
                        <a:rPr lang="en-US" dirty="0" smtClean="0"/>
                        <a:t>Institutional structures and Capacity</a:t>
                      </a:r>
                      <a:endParaRPr lang="en-IN" dirty="0"/>
                    </a:p>
                  </a:txBody>
                  <a:tcPr/>
                </a:tc>
                <a:tc>
                  <a:txBody>
                    <a:bodyPr/>
                    <a:lstStyle/>
                    <a:p>
                      <a:pPr algn="ctr"/>
                      <a:r>
                        <a:rPr lang="en-US" dirty="0" smtClean="0"/>
                        <a:t>Commercial, Financial and Economic</a:t>
                      </a:r>
                      <a:r>
                        <a:rPr lang="en-US" baseline="0" dirty="0" smtClean="0"/>
                        <a:t> </a:t>
                      </a:r>
                      <a:r>
                        <a:rPr lang="en-US" dirty="0" smtClean="0"/>
                        <a:t> </a:t>
                      </a:r>
                      <a:endParaRPr lang="en-IN" dirty="0"/>
                    </a:p>
                  </a:txBody>
                  <a:tcPr/>
                </a:tc>
              </a:tr>
              <a:tr h="5247599">
                <a:tc>
                  <a:txBody>
                    <a:bodyPr/>
                    <a:lstStyle/>
                    <a:p>
                      <a:pPr marL="282561" indent="-282561" algn="just">
                        <a:spcBef>
                          <a:spcPts val="1200"/>
                        </a:spcBef>
                        <a:spcAft>
                          <a:spcPts val="600"/>
                        </a:spcAft>
                        <a:buFont typeface="Arial" pitchFamily="34" charset="0"/>
                        <a:buChar char="•"/>
                        <a:defRPr/>
                      </a:pPr>
                      <a:r>
                        <a:rPr lang="en-GB" sz="1400" dirty="0" smtClean="0">
                          <a:solidFill>
                            <a:schemeClr val="tx1"/>
                          </a:solidFill>
                        </a:rPr>
                        <a:t>Present/Proposed delivery system</a:t>
                      </a:r>
                    </a:p>
                    <a:p>
                      <a:pPr marL="282561" indent="-282561" algn="l">
                        <a:spcBef>
                          <a:spcPts val="1200"/>
                        </a:spcBef>
                        <a:spcAft>
                          <a:spcPts val="600"/>
                        </a:spcAft>
                        <a:buFont typeface="Arial" pitchFamily="34" charset="0"/>
                        <a:buChar char="•"/>
                        <a:defRPr/>
                      </a:pPr>
                      <a:r>
                        <a:rPr lang="en-GB" sz="1400" dirty="0" smtClean="0">
                          <a:solidFill>
                            <a:schemeClr val="tx1"/>
                          </a:solidFill>
                        </a:rPr>
                        <a:t>Defining desired outcomes</a:t>
                      </a:r>
                    </a:p>
                    <a:p>
                      <a:pPr marL="282561" indent="-282561" algn="l">
                        <a:spcBef>
                          <a:spcPts val="1200"/>
                        </a:spcBef>
                        <a:spcAft>
                          <a:spcPts val="600"/>
                        </a:spcAft>
                        <a:buFont typeface="Arial" pitchFamily="34" charset="0"/>
                        <a:buChar char="•"/>
                        <a:defRPr/>
                      </a:pPr>
                      <a:r>
                        <a:rPr lang="en-GB" sz="1400" dirty="0" smtClean="0">
                          <a:solidFill>
                            <a:schemeClr val="tx1"/>
                          </a:solidFill>
                        </a:rPr>
                        <a:t>Differentiating factors in</a:t>
                      </a:r>
                      <a:r>
                        <a:rPr lang="en-GB" sz="1400" baseline="0" dirty="0" smtClean="0">
                          <a:solidFill>
                            <a:schemeClr val="tx1"/>
                          </a:solidFill>
                        </a:rPr>
                        <a:t> the</a:t>
                      </a:r>
                      <a:r>
                        <a:rPr lang="en-GB" sz="1400" dirty="0" smtClean="0">
                          <a:solidFill>
                            <a:schemeClr val="tx1"/>
                          </a:solidFill>
                        </a:rPr>
                        <a:t> project</a:t>
                      </a:r>
                    </a:p>
                    <a:p>
                      <a:pPr marL="282561" indent="-282561" algn="l">
                        <a:spcBef>
                          <a:spcPts val="1200"/>
                        </a:spcBef>
                        <a:spcAft>
                          <a:spcPts val="600"/>
                        </a:spcAft>
                        <a:buFont typeface="Arial" pitchFamily="34" charset="0"/>
                        <a:buChar char="•"/>
                        <a:defRPr/>
                      </a:pPr>
                      <a:r>
                        <a:rPr lang="en-GB" sz="1400" dirty="0" smtClean="0">
                          <a:solidFill>
                            <a:schemeClr val="tx1"/>
                          </a:solidFill>
                        </a:rPr>
                        <a:t>Procurement plan for each of the components</a:t>
                      </a:r>
                    </a:p>
                    <a:p>
                      <a:pPr marL="282561" indent="-282561" algn="l">
                        <a:spcBef>
                          <a:spcPts val="1200"/>
                        </a:spcBef>
                        <a:spcAft>
                          <a:spcPts val="600"/>
                        </a:spcAft>
                        <a:buFont typeface="Arial" pitchFamily="34" charset="0"/>
                        <a:buChar char="•"/>
                        <a:defRPr/>
                      </a:pPr>
                      <a:r>
                        <a:rPr lang="en-GB" sz="1400" dirty="0" smtClean="0">
                          <a:solidFill>
                            <a:schemeClr val="tx1"/>
                          </a:solidFill>
                        </a:rPr>
                        <a:t>Defining the metrics for performance measurement</a:t>
                      </a:r>
                    </a:p>
                    <a:p>
                      <a:endParaRPr lang="en-IN" dirty="0"/>
                    </a:p>
                  </a:txBody>
                  <a:tcPr/>
                </a:tc>
                <a:tc>
                  <a:txBody>
                    <a:bodyPr/>
                    <a:lstStyle/>
                    <a:p>
                      <a:pPr marL="282561" indent="-282561" algn="l">
                        <a:spcBef>
                          <a:spcPts val="1200"/>
                        </a:spcBef>
                        <a:spcAft>
                          <a:spcPts val="600"/>
                        </a:spcAft>
                        <a:buFont typeface="Arial" pitchFamily="34" charset="0"/>
                        <a:buChar char="•"/>
                        <a:defRPr/>
                      </a:pPr>
                      <a:r>
                        <a:rPr lang="en-US" sz="1400" dirty="0" smtClean="0">
                          <a:solidFill>
                            <a:schemeClr val="tx1"/>
                          </a:solidFill>
                        </a:rPr>
                        <a:t>Understanding of regulatory bodies, regulations;</a:t>
                      </a:r>
                    </a:p>
                    <a:p>
                      <a:pPr marL="282561" indent="-282561" algn="l">
                        <a:spcBef>
                          <a:spcPts val="1200"/>
                        </a:spcBef>
                        <a:spcAft>
                          <a:spcPts val="600"/>
                        </a:spcAft>
                        <a:buFont typeface="Arial" pitchFamily="34" charset="0"/>
                        <a:buChar char="•"/>
                        <a:defRPr/>
                      </a:pPr>
                      <a:r>
                        <a:rPr lang="en-US" sz="1400" dirty="0" smtClean="0">
                          <a:solidFill>
                            <a:schemeClr val="tx1"/>
                          </a:solidFill>
                        </a:rPr>
                        <a:t>Existence and applicability of legally mandated service quality standards;</a:t>
                      </a:r>
                    </a:p>
                    <a:p>
                      <a:pPr marL="282561" indent="-282561" algn="just">
                        <a:spcBef>
                          <a:spcPts val="1200"/>
                        </a:spcBef>
                        <a:spcAft>
                          <a:spcPts val="600"/>
                        </a:spcAft>
                        <a:buFont typeface="Arial" pitchFamily="34" charset="0"/>
                        <a:buChar char="•"/>
                        <a:defRPr/>
                      </a:pPr>
                      <a:r>
                        <a:rPr lang="en-GB" sz="1400" dirty="0" smtClean="0">
                          <a:solidFill>
                            <a:schemeClr val="tx1"/>
                          </a:solidFill>
                        </a:rPr>
                        <a:t>Environmental and health, </a:t>
                      </a:r>
                      <a:r>
                        <a:rPr lang="en-US" sz="1400" dirty="0" smtClean="0">
                          <a:solidFill>
                            <a:schemeClr val="tx1"/>
                          </a:solidFill>
                        </a:rPr>
                        <a:t>labor laws and regulations;</a:t>
                      </a:r>
                    </a:p>
                    <a:p>
                      <a:pPr marL="282561" indent="-282561" algn="l">
                        <a:spcBef>
                          <a:spcPts val="1200"/>
                        </a:spcBef>
                        <a:spcAft>
                          <a:spcPts val="600"/>
                        </a:spcAft>
                        <a:buFont typeface="Arial" pitchFamily="34" charset="0"/>
                        <a:buChar char="•"/>
                        <a:defRPr/>
                      </a:pPr>
                      <a:r>
                        <a:rPr lang="en-US" sz="1400" dirty="0" smtClean="0">
                          <a:solidFill>
                            <a:schemeClr val="tx1"/>
                          </a:solidFill>
                        </a:rPr>
                        <a:t>Arbitration frame works;</a:t>
                      </a:r>
                    </a:p>
                    <a:p>
                      <a:pPr marL="282561" indent="-282561" algn="just">
                        <a:spcBef>
                          <a:spcPts val="1200"/>
                        </a:spcBef>
                        <a:spcAft>
                          <a:spcPts val="600"/>
                        </a:spcAft>
                        <a:buFont typeface="Arial" pitchFamily="34" charset="0"/>
                        <a:buChar char="•"/>
                        <a:defRPr/>
                      </a:pPr>
                      <a:r>
                        <a:rPr lang="en-US" sz="1400" dirty="0" smtClean="0">
                          <a:solidFill>
                            <a:schemeClr val="tx1"/>
                          </a:solidFill>
                        </a:rPr>
                        <a:t>Audit of performance standards and SLA</a:t>
                      </a:r>
                    </a:p>
                    <a:p>
                      <a:endParaRPr lang="en-IN" dirty="0"/>
                    </a:p>
                  </a:txBody>
                  <a:tcPr/>
                </a:tc>
                <a:tc>
                  <a:txBody>
                    <a:bodyPr/>
                    <a:lstStyle/>
                    <a:p>
                      <a:pPr marL="282561" indent="-282561" algn="l">
                        <a:spcBef>
                          <a:spcPts val="1200"/>
                        </a:spcBef>
                        <a:spcAft>
                          <a:spcPts val="600"/>
                        </a:spcAft>
                        <a:buFont typeface="Arial" pitchFamily="34" charset="0"/>
                        <a:buChar char="•"/>
                        <a:defRPr/>
                      </a:pPr>
                      <a:r>
                        <a:rPr lang="en-GB" sz="1400" dirty="0" smtClean="0">
                          <a:solidFill>
                            <a:schemeClr val="tx1"/>
                          </a:solidFill>
                        </a:rPr>
                        <a:t>Institutional and legislative frameworks to support the business model</a:t>
                      </a:r>
                    </a:p>
                    <a:p>
                      <a:pPr marL="282561" indent="-282561" algn="l">
                        <a:spcBef>
                          <a:spcPts val="1200"/>
                        </a:spcBef>
                        <a:spcAft>
                          <a:spcPts val="600"/>
                        </a:spcAft>
                        <a:buFont typeface="Arial" pitchFamily="34" charset="0"/>
                        <a:buChar char="•"/>
                        <a:defRPr/>
                      </a:pPr>
                      <a:r>
                        <a:rPr lang="en-GB" sz="1400" dirty="0" smtClean="0">
                          <a:solidFill>
                            <a:schemeClr val="tx1"/>
                          </a:solidFill>
                        </a:rPr>
                        <a:t>Capacity to match the role and responsibility of stake holders</a:t>
                      </a:r>
                    </a:p>
                    <a:p>
                      <a:pPr marL="282561" indent="-282561" algn="l">
                        <a:spcBef>
                          <a:spcPts val="1200"/>
                        </a:spcBef>
                        <a:spcAft>
                          <a:spcPts val="600"/>
                        </a:spcAft>
                        <a:buFont typeface="Arial" pitchFamily="34" charset="0"/>
                        <a:buChar char="•"/>
                        <a:defRPr/>
                      </a:pPr>
                      <a:r>
                        <a:rPr lang="en-GB" sz="1400" dirty="0" smtClean="0">
                          <a:solidFill>
                            <a:schemeClr val="tx1"/>
                          </a:solidFill>
                        </a:rPr>
                        <a:t>Institutional structure to delegate the responsibilities to private sector</a:t>
                      </a:r>
                    </a:p>
                    <a:p>
                      <a:pPr marL="282561" indent="-282561" algn="l">
                        <a:spcBef>
                          <a:spcPts val="1200"/>
                        </a:spcBef>
                        <a:spcAft>
                          <a:spcPts val="600"/>
                        </a:spcAft>
                        <a:buFont typeface="Arial" pitchFamily="34" charset="0"/>
                        <a:buChar char="•"/>
                        <a:defRPr/>
                      </a:pPr>
                      <a:r>
                        <a:rPr lang="en-GB" sz="1400" dirty="0" smtClean="0">
                          <a:solidFill>
                            <a:schemeClr val="tx1"/>
                          </a:solidFill>
                        </a:rPr>
                        <a:t>Alignment of risk and reward .</a:t>
                      </a:r>
                    </a:p>
                    <a:p>
                      <a:pPr marL="282561" indent="-282561" algn="l">
                        <a:spcBef>
                          <a:spcPts val="1200"/>
                        </a:spcBef>
                        <a:spcAft>
                          <a:spcPts val="600"/>
                        </a:spcAft>
                        <a:buFont typeface="Arial" pitchFamily="34" charset="0"/>
                        <a:buChar char="•"/>
                        <a:defRPr/>
                      </a:pPr>
                      <a:r>
                        <a:rPr lang="en-GB" sz="1400" dirty="0" smtClean="0">
                          <a:solidFill>
                            <a:schemeClr val="tx1"/>
                          </a:solidFill>
                        </a:rPr>
                        <a:t>Capacity to monitor the performance and SLA</a:t>
                      </a:r>
                    </a:p>
                    <a:p>
                      <a:endParaRPr lang="en-IN" dirty="0"/>
                    </a:p>
                  </a:txBody>
                  <a:tcPr/>
                </a:tc>
                <a:tc>
                  <a:txBody>
                    <a:bodyPr/>
                    <a:lstStyle/>
                    <a:p>
                      <a:pPr marL="179388" indent="-179388" algn="just">
                        <a:spcAft>
                          <a:spcPts val="600"/>
                        </a:spcAft>
                        <a:buFont typeface="Arial" pitchFamily="34" charset="0"/>
                        <a:buNone/>
                        <a:defRPr/>
                      </a:pPr>
                      <a:r>
                        <a:rPr lang="en-GB" sz="1400" b="1" dirty="0" smtClean="0">
                          <a:solidFill>
                            <a:schemeClr val="tx1"/>
                          </a:solidFill>
                        </a:rPr>
                        <a:t>Commercial</a:t>
                      </a:r>
                    </a:p>
                    <a:p>
                      <a:pPr marL="179388" lvl="1" indent="-179388" algn="just">
                        <a:spcBef>
                          <a:spcPts val="0"/>
                        </a:spcBef>
                        <a:spcAft>
                          <a:spcPts val="600"/>
                        </a:spcAft>
                        <a:buSzPct val="40000"/>
                        <a:buFont typeface="Wingdings" pitchFamily="2" charset="2"/>
                        <a:buChar char="q"/>
                        <a:defRPr/>
                      </a:pPr>
                      <a:r>
                        <a:rPr lang="en-GB" sz="1400" dirty="0" smtClean="0">
                          <a:solidFill>
                            <a:schemeClr val="tx1"/>
                          </a:solidFill>
                        </a:rPr>
                        <a:t>Suitability of the business model</a:t>
                      </a:r>
                    </a:p>
                    <a:p>
                      <a:pPr marL="179388" lvl="1" indent="-179388" algn="just">
                        <a:spcBef>
                          <a:spcPts val="0"/>
                        </a:spcBef>
                        <a:spcAft>
                          <a:spcPts val="600"/>
                        </a:spcAft>
                        <a:buSzPct val="40000"/>
                        <a:buFont typeface="Wingdings" pitchFamily="2" charset="2"/>
                        <a:buChar char="q"/>
                        <a:defRPr/>
                      </a:pPr>
                      <a:r>
                        <a:rPr lang="en-GB" sz="1400" dirty="0" smtClean="0">
                          <a:solidFill>
                            <a:schemeClr val="tx1"/>
                          </a:solidFill>
                        </a:rPr>
                        <a:t>Funding arrangements</a:t>
                      </a:r>
                    </a:p>
                    <a:p>
                      <a:pPr marL="179388" lvl="1" indent="-179388" algn="just">
                        <a:spcBef>
                          <a:spcPts val="0"/>
                        </a:spcBef>
                        <a:spcAft>
                          <a:spcPts val="600"/>
                        </a:spcAft>
                        <a:buSzPct val="40000"/>
                        <a:buFont typeface="Wingdings" pitchFamily="2" charset="2"/>
                        <a:buChar char="q"/>
                        <a:defRPr/>
                      </a:pPr>
                      <a:r>
                        <a:rPr lang="en-GB" sz="1400" dirty="0" smtClean="0">
                          <a:solidFill>
                            <a:schemeClr val="tx1"/>
                          </a:solidFill>
                        </a:rPr>
                        <a:t>Win-win strategy</a:t>
                      </a:r>
                    </a:p>
                    <a:p>
                      <a:pPr marL="179388" lvl="1" indent="-179388" algn="just">
                        <a:spcBef>
                          <a:spcPts val="0"/>
                        </a:spcBef>
                        <a:spcAft>
                          <a:spcPts val="600"/>
                        </a:spcAft>
                        <a:buSzPct val="40000"/>
                        <a:buFont typeface="Wingdings" pitchFamily="2" charset="2"/>
                        <a:buChar char="q"/>
                        <a:defRPr/>
                      </a:pPr>
                      <a:r>
                        <a:rPr lang="en-GB" sz="1400" dirty="0" smtClean="0">
                          <a:solidFill>
                            <a:schemeClr val="tx1"/>
                          </a:solidFill>
                        </a:rPr>
                        <a:t>Commercial viability to the private sector</a:t>
                      </a:r>
                    </a:p>
                    <a:p>
                      <a:pPr marL="179388" indent="-179388" algn="just">
                        <a:spcAft>
                          <a:spcPts val="600"/>
                        </a:spcAft>
                        <a:buFont typeface="Arial" pitchFamily="34" charset="0"/>
                        <a:buNone/>
                        <a:defRPr/>
                      </a:pPr>
                      <a:r>
                        <a:rPr lang="en-GB" sz="1400" b="1" dirty="0" smtClean="0">
                          <a:solidFill>
                            <a:schemeClr val="tx1"/>
                          </a:solidFill>
                        </a:rPr>
                        <a:t>Financial</a:t>
                      </a:r>
                    </a:p>
                    <a:p>
                      <a:pPr marL="179388" lvl="1" indent="-179388" algn="just">
                        <a:spcBef>
                          <a:spcPts val="0"/>
                        </a:spcBef>
                        <a:spcAft>
                          <a:spcPts val="600"/>
                        </a:spcAft>
                        <a:buSzPct val="40000"/>
                        <a:buFont typeface="Courier New" pitchFamily="49" charset="0"/>
                        <a:buChar char="o"/>
                        <a:defRPr/>
                      </a:pPr>
                      <a:r>
                        <a:rPr lang="en-GB" sz="1400" dirty="0" smtClean="0">
                          <a:solidFill>
                            <a:schemeClr val="tx1"/>
                          </a:solidFill>
                        </a:rPr>
                        <a:t>Design of realistic pricing of user charges</a:t>
                      </a:r>
                    </a:p>
                    <a:p>
                      <a:pPr marL="179388" lvl="1" indent="-179388" algn="just">
                        <a:spcBef>
                          <a:spcPts val="0"/>
                        </a:spcBef>
                        <a:spcAft>
                          <a:spcPts val="600"/>
                        </a:spcAft>
                        <a:buSzPct val="40000"/>
                        <a:buFont typeface="Courier New" pitchFamily="49" charset="0"/>
                        <a:buChar char="o"/>
                        <a:defRPr/>
                      </a:pPr>
                      <a:r>
                        <a:rPr lang="en-GB" sz="1400" dirty="0" smtClean="0">
                          <a:solidFill>
                            <a:schemeClr val="tx1"/>
                          </a:solidFill>
                        </a:rPr>
                        <a:t>Social responsibility of the government</a:t>
                      </a:r>
                    </a:p>
                    <a:p>
                      <a:pPr marL="179388" lvl="1" indent="-179388" algn="just">
                        <a:spcBef>
                          <a:spcPts val="0"/>
                        </a:spcBef>
                        <a:spcAft>
                          <a:spcPts val="600"/>
                        </a:spcAft>
                        <a:buSzPct val="40000"/>
                        <a:buFont typeface="Courier New" pitchFamily="49" charset="0"/>
                        <a:buChar char="o"/>
                        <a:defRPr/>
                      </a:pPr>
                      <a:r>
                        <a:rPr lang="en-GB" sz="1400" dirty="0" smtClean="0">
                          <a:solidFill>
                            <a:schemeClr val="tx1"/>
                          </a:solidFill>
                        </a:rPr>
                        <a:t>Need for subsidy and viability gap funding</a:t>
                      </a:r>
                    </a:p>
                    <a:p>
                      <a:pPr marL="179388" indent="-179388" algn="just">
                        <a:spcAft>
                          <a:spcPts val="600"/>
                        </a:spcAft>
                        <a:buFont typeface="Arial" pitchFamily="34" charset="0"/>
                        <a:buNone/>
                        <a:defRPr/>
                      </a:pPr>
                      <a:r>
                        <a:rPr lang="en-GB" sz="1400" b="1" dirty="0" smtClean="0">
                          <a:solidFill>
                            <a:schemeClr val="tx1"/>
                          </a:solidFill>
                        </a:rPr>
                        <a:t>Economic</a:t>
                      </a:r>
                    </a:p>
                    <a:p>
                      <a:pPr marL="179388" lvl="1" indent="-179388" algn="just">
                        <a:spcBef>
                          <a:spcPts val="0"/>
                        </a:spcBef>
                        <a:spcAft>
                          <a:spcPts val="600"/>
                        </a:spcAft>
                        <a:buFont typeface="Arial" pitchFamily="34" charset="0"/>
                        <a:buChar char="•"/>
                        <a:defRPr/>
                      </a:pPr>
                      <a:r>
                        <a:rPr lang="en-GB" sz="1400" dirty="0" smtClean="0">
                          <a:solidFill>
                            <a:schemeClr val="tx1"/>
                          </a:solidFill>
                        </a:rPr>
                        <a:t>Cost –benefit analysis</a:t>
                      </a:r>
                    </a:p>
                    <a:p>
                      <a:pPr marL="179388" lvl="1" indent="-179388" algn="just">
                        <a:spcBef>
                          <a:spcPts val="0"/>
                        </a:spcBef>
                        <a:spcAft>
                          <a:spcPts val="600"/>
                        </a:spcAft>
                        <a:buFont typeface="Arial" pitchFamily="34" charset="0"/>
                        <a:buChar char="•"/>
                        <a:defRPr/>
                      </a:pPr>
                      <a:r>
                        <a:rPr lang="en-GB" sz="1400" dirty="0" smtClean="0">
                          <a:solidFill>
                            <a:schemeClr val="tx1"/>
                          </a:solidFill>
                        </a:rPr>
                        <a:t>Benefits analysis in qualitative terms  </a:t>
                      </a:r>
                      <a:endParaRPr lang="en-IN" dirty="0">
                        <a:solidFill>
                          <a:schemeClr val="tx1"/>
                        </a:solidFill>
                      </a:endParaRPr>
                    </a:p>
                  </a:txBody>
                  <a:tcPr/>
                </a:tc>
              </a:tr>
            </a:tbl>
          </a:graphicData>
        </a:graphic>
      </p:graphicFrame>
      <p:sp>
        <p:nvSpPr>
          <p:cNvPr id="7" name="TextBox 6"/>
          <p:cNvSpPr txBox="1"/>
          <p:nvPr/>
        </p:nvSpPr>
        <p:spPr>
          <a:xfrm>
            <a:off x="3491880" y="0"/>
            <a:ext cx="2321469" cy="584775"/>
          </a:xfrm>
          <a:prstGeom prst="rect">
            <a:avLst/>
          </a:prstGeom>
          <a:noFill/>
        </p:spPr>
        <p:txBody>
          <a:bodyPr wrap="none" rtlCol="0">
            <a:spAutoFit/>
          </a:bodyPr>
          <a:lstStyle/>
          <a:p>
            <a:r>
              <a:rPr lang="en-US" sz="3200" dirty="0" smtClean="0">
                <a:solidFill>
                  <a:srgbClr val="7030A0"/>
                </a:solidFill>
              </a:rPr>
              <a:t>Issues in PPP</a:t>
            </a:r>
            <a:endParaRPr lang="en-IN" sz="3200" dirty="0">
              <a:solidFill>
                <a:srgbClr val="7030A0"/>
              </a:solidFill>
            </a:endParaRPr>
          </a:p>
        </p:txBody>
      </p:sp>
      <p:sp>
        <p:nvSpPr>
          <p:cNvPr id="8" name="Slide Number Placeholder 7"/>
          <p:cNvSpPr>
            <a:spLocks noGrp="1"/>
          </p:cNvSpPr>
          <p:nvPr>
            <p:ph type="sldNum" sz="quarter" idx="12"/>
          </p:nvPr>
        </p:nvSpPr>
        <p:spPr/>
        <p:txBody>
          <a:bodyPr/>
          <a:lstStyle/>
          <a:p>
            <a:fld id="{DBF9FACD-51A1-45BB-9008-464F46D38E77}" type="slidenum">
              <a:rPr lang="en-IN" smtClean="0"/>
              <a:pPr/>
              <a:t>31</a:t>
            </a:fld>
            <a:endParaRPr lang="en-I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nvPr>
        </p:nvGraphicFramePr>
        <p:xfrm>
          <a:off x="683568" y="1238477"/>
          <a:ext cx="8085584" cy="5306637"/>
        </p:xfrm>
        <a:graphic>
          <a:graphicData uri="http://schemas.openxmlformats.org/drawingml/2006/table">
            <a:tbl>
              <a:tblPr firstRow="1" bandRow="1">
                <a:tableStyleId>{5C22544A-7EE6-4342-B048-85BDC9FD1C3A}</a:tableStyleId>
              </a:tblPr>
              <a:tblGrid>
                <a:gridCol w="5033262"/>
                <a:gridCol w="3052322"/>
              </a:tblGrid>
              <a:tr h="335477">
                <a:tc>
                  <a:txBody>
                    <a:bodyPr/>
                    <a:lstStyle/>
                    <a:p>
                      <a:pPr algn="ctr"/>
                      <a:r>
                        <a:rPr lang="en-US" sz="1800" dirty="0" smtClean="0"/>
                        <a:t>Typical project risks </a:t>
                      </a:r>
                      <a:endParaRPr lang="en-IN" sz="1800" dirty="0"/>
                    </a:p>
                  </a:txBody>
                  <a:tcPr/>
                </a:tc>
                <a:tc>
                  <a:txBody>
                    <a:bodyPr/>
                    <a:lstStyle/>
                    <a:p>
                      <a:pPr algn="ctr"/>
                      <a:r>
                        <a:rPr lang="en-US" sz="1800" dirty="0" smtClean="0"/>
                        <a:t>Risk effects </a:t>
                      </a:r>
                      <a:endParaRPr lang="en-IN" sz="1800" dirty="0"/>
                    </a:p>
                  </a:txBody>
                  <a:tcPr/>
                </a:tc>
              </a:tr>
              <a:tr h="4940877">
                <a:tc>
                  <a:txBody>
                    <a:bodyPr/>
                    <a:lstStyle/>
                    <a:p>
                      <a:pPr marL="347663" lvl="1" indent="-347663">
                        <a:spcAft>
                          <a:spcPts val="1200"/>
                        </a:spcAft>
                        <a:buSzPct val="75000"/>
                        <a:buFont typeface="Courier New" pitchFamily="49" charset="0"/>
                        <a:buChar char="o"/>
                        <a:defRPr/>
                      </a:pPr>
                      <a:r>
                        <a:rPr lang="en-US" sz="1800" dirty="0" smtClean="0">
                          <a:solidFill>
                            <a:schemeClr val="tx1"/>
                          </a:solidFill>
                        </a:rPr>
                        <a:t>Land acquisition, Planning and Permissions</a:t>
                      </a:r>
                    </a:p>
                    <a:p>
                      <a:pPr marL="347663" lvl="1" indent="-347663">
                        <a:spcAft>
                          <a:spcPts val="1200"/>
                        </a:spcAft>
                        <a:buSzPct val="75000"/>
                        <a:buFont typeface="Courier New" pitchFamily="49" charset="0"/>
                        <a:buChar char="o"/>
                        <a:defRPr/>
                      </a:pPr>
                      <a:r>
                        <a:rPr lang="en-US" sz="1800" dirty="0" smtClean="0">
                          <a:solidFill>
                            <a:schemeClr val="tx1"/>
                          </a:solidFill>
                        </a:rPr>
                        <a:t>Design, Construction, Commissioning</a:t>
                      </a:r>
                    </a:p>
                    <a:p>
                      <a:pPr marL="347663" lvl="1" indent="-347663">
                        <a:spcAft>
                          <a:spcPts val="1200"/>
                        </a:spcAft>
                        <a:buSzPct val="75000"/>
                        <a:buFont typeface="Courier New" pitchFamily="49" charset="0"/>
                        <a:buChar char="o"/>
                        <a:defRPr/>
                      </a:pPr>
                      <a:r>
                        <a:rPr lang="en-US" sz="1800" dirty="0" smtClean="0">
                          <a:solidFill>
                            <a:schemeClr val="tx1"/>
                          </a:solidFill>
                        </a:rPr>
                        <a:t>Operating and maintenance costs</a:t>
                      </a:r>
                    </a:p>
                    <a:p>
                      <a:pPr marL="347663" marR="0" lvl="1" indent="-347663" algn="l" defTabSz="914400" rtl="0" eaLnBrk="1" fontAlgn="auto" latinLnBrk="0" hangingPunct="1">
                        <a:lnSpc>
                          <a:spcPct val="100000"/>
                        </a:lnSpc>
                        <a:spcBef>
                          <a:spcPts val="1000"/>
                        </a:spcBef>
                        <a:spcAft>
                          <a:spcPts val="1200"/>
                        </a:spcAft>
                        <a:buClrTx/>
                        <a:buSzPct val="75000"/>
                        <a:buFont typeface="Courier New" pitchFamily="49" charset="0"/>
                        <a:buChar char="o"/>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Demand (volume)</a:t>
                      </a:r>
                    </a:p>
                    <a:p>
                      <a:pPr marL="347663" marR="0" lvl="1" indent="-347663" algn="l" defTabSz="914400" rtl="0" eaLnBrk="1" fontAlgn="auto" latinLnBrk="0" hangingPunct="1">
                        <a:lnSpc>
                          <a:spcPct val="100000"/>
                        </a:lnSpc>
                        <a:spcBef>
                          <a:spcPts val="1000"/>
                        </a:spcBef>
                        <a:spcAft>
                          <a:spcPts val="1200"/>
                        </a:spcAft>
                        <a:buClrTx/>
                        <a:buSzPct val="75000"/>
                        <a:buFont typeface="Courier New" pitchFamily="49" charset="0"/>
                        <a:buChar char="o"/>
                        <a:tabLst/>
                        <a:defRPr/>
                      </a:pPr>
                      <a:r>
                        <a:rPr lang="en-US" sz="1800" dirty="0" smtClean="0"/>
                        <a:t>Residual value, </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Inflation</a:t>
                      </a:r>
                    </a:p>
                    <a:p>
                      <a:pPr marL="347663" marR="0" lvl="1" indent="-347663" algn="l" defTabSz="914400" rtl="0" eaLnBrk="1" fontAlgn="auto" latinLnBrk="0" hangingPunct="1">
                        <a:lnSpc>
                          <a:spcPct val="100000"/>
                        </a:lnSpc>
                        <a:spcBef>
                          <a:spcPts val="1000"/>
                        </a:spcBef>
                        <a:spcAft>
                          <a:spcPts val="1200"/>
                        </a:spcAft>
                        <a:buClrTx/>
                        <a:buSzPct val="75000"/>
                        <a:buFont typeface="Courier New" pitchFamily="49" charset="0"/>
                        <a:buChar char="o"/>
                        <a:tabLst/>
                        <a:defRPr/>
                      </a:pPr>
                      <a:r>
                        <a:rPr lang="en-US" sz="1800" dirty="0" smtClean="0"/>
                        <a:t>Regulatory</a:t>
                      </a:r>
                    </a:p>
                    <a:p>
                      <a:pPr marL="347663" marR="0" lvl="1" indent="-347663" algn="l" defTabSz="914400" rtl="0" eaLnBrk="1" fontAlgn="auto" latinLnBrk="0" hangingPunct="1">
                        <a:lnSpc>
                          <a:spcPct val="100000"/>
                        </a:lnSpc>
                        <a:spcBef>
                          <a:spcPts val="1000"/>
                        </a:spcBef>
                        <a:spcAft>
                          <a:spcPts val="1200"/>
                        </a:spcAft>
                        <a:buClrTx/>
                        <a:buSzPct val="75000"/>
                        <a:buFont typeface="Courier New" pitchFamily="49" charset="0"/>
                        <a:buChar char="o"/>
                        <a:tabLst/>
                        <a:defRPr/>
                      </a:pPr>
                      <a:r>
                        <a:rPr lang="en-US" sz="1800" dirty="0" smtClean="0"/>
                        <a:t>Force Majeure</a:t>
                      </a:r>
                    </a:p>
                    <a:p>
                      <a:pPr marL="347663" marR="0" lvl="1" indent="-347663" algn="l" defTabSz="914400" rtl="0" eaLnBrk="1" fontAlgn="auto" latinLnBrk="0" hangingPunct="1">
                        <a:lnSpc>
                          <a:spcPct val="100000"/>
                        </a:lnSpc>
                        <a:spcBef>
                          <a:spcPts val="1000"/>
                        </a:spcBef>
                        <a:spcAft>
                          <a:spcPts val="1200"/>
                        </a:spcAft>
                        <a:buClrTx/>
                        <a:buSzPct val="75000"/>
                        <a:buFont typeface="Courier New" pitchFamily="49" charset="0"/>
                        <a:buChar char="o"/>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Changes</a:t>
                      </a:r>
                      <a:r>
                        <a:rPr kumimoji="0" lang="en-US" sz="1800" b="0" i="0" u="none" strike="noStrike" kern="1200" cap="none" spc="0" normalizeH="0" noProof="0" dirty="0" smtClean="0">
                          <a:ln>
                            <a:noFill/>
                          </a:ln>
                          <a:solidFill>
                            <a:schemeClr val="tx1"/>
                          </a:solidFill>
                          <a:effectLst/>
                          <a:uLnTx/>
                          <a:uFillTx/>
                          <a:latin typeface="+mn-lt"/>
                          <a:ea typeface="+mn-ea"/>
                          <a:cs typeface="+mn-cs"/>
                        </a:rPr>
                        <a:t> in requirement</a:t>
                      </a:r>
                      <a:endParaRPr lang="en-US" sz="1800" dirty="0" smtClean="0">
                        <a:solidFill>
                          <a:schemeClr val="tx1"/>
                        </a:solidFill>
                      </a:endParaRPr>
                    </a:p>
                    <a:p>
                      <a:endParaRPr lang="en-IN" sz="1800" dirty="0"/>
                    </a:p>
                  </a:txBody>
                  <a:tcPr/>
                </a:tc>
                <a:tc>
                  <a:txBody>
                    <a:bodyPr/>
                    <a:lstStyle/>
                    <a:p>
                      <a:pPr indent="-347663">
                        <a:spcBef>
                          <a:spcPts val="1200"/>
                        </a:spcBef>
                        <a:spcAft>
                          <a:spcPts val="1200"/>
                        </a:spcAft>
                        <a:buSzPct val="75000"/>
                        <a:buFont typeface="Courier New" pitchFamily="49" charset="0"/>
                        <a:buChar char="o"/>
                        <a:defRPr/>
                      </a:pPr>
                      <a:r>
                        <a:rPr lang="en-GB" sz="1800" dirty="0" smtClean="0"/>
                        <a:t>Increase in costs</a:t>
                      </a:r>
                    </a:p>
                    <a:p>
                      <a:pPr indent="-347663">
                        <a:spcBef>
                          <a:spcPts val="1200"/>
                        </a:spcBef>
                        <a:spcAft>
                          <a:spcPts val="1200"/>
                        </a:spcAft>
                        <a:buSzPct val="75000"/>
                        <a:buFont typeface="Courier New" pitchFamily="49" charset="0"/>
                        <a:buChar char="o"/>
                        <a:defRPr/>
                      </a:pPr>
                      <a:r>
                        <a:rPr lang="en-GB" sz="1800" dirty="0" smtClean="0"/>
                        <a:t>Delays</a:t>
                      </a:r>
                    </a:p>
                    <a:p>
                      <a:pPr indent="-347663">
                        <a:spcBef>
                          <a:spcPts val="1200"/>
                        </a:spcBef>
                        <a:spcAft>
                          <a:spcPts val="1200"/>
                        </a:spcAft>
                        <a:buSzPct val="75000"/>
                        <a:buFont typeface="Courier New" pitchFamily="49" charset="0"/>
                        <a:buChar char="o"/>
                        <a:defRPr/>
                      </a:pPr>
                      <a:r>
                        <a:rPr lang="en-GB" sz="1800" dirty="0" smtClean="0"/>
                        <a:t>Resource constraints</a:t>
                      </a:r>
                    </a:p>
                    <a:p>
                      <a:pPr indent="-347663">
                        <a:spcBef>
                          <a:spcPts val="1200"/>
                        </a:spcBef>
                        <a:spcAft>
                          <a:spcPts val="1200"/>
                        </a:spcAft>
                        <a:buSzPct val="75000"/>
                        <a:buFont typeface="Courier New" pitchFamily="49" charset="0"/>
                        <a:buChar char="o"/>
                        <a:defRPr/>
                      </a:pPr>
                      <a:r>
                        <a:rPr lang="en-GB" sz="1800" dirty="0" smtClean="0"/>
                        <a:t>Loss of revenue</a:t>
                      </a:r>
                    </a:p>
                    <a:p>
                      <a:pPr indent="-347663">
                        <a:spcBef>
                          <a:spcPts val="1200"/>
                        </a:spcBef>
                        <a:spcAft>
                          <a:spcPts val="1200"/>
                        </a:spcAft>
                        <a:buSzPct val="75000"/>
                        <a:buFont typeface="Courier New" pitchFamily="49" charset="0"/>
                        <a:buChar char="o"/>
                        <a:defRPr/>
                      </a:pPr>
                      <a:r>
                        <a:rPr lang="en-GB" sz="1800" dirty="0" smtClean="0"/>
                        <a:t>Political consequences</a:t>
                      </a:r>
                    </a:p>
                    <a:p>
                      <a:endParaRPr lang="en-IN" sz="1800" dirty="0"/>
                    </a:p>
                  </a:txBody>
                  <a:tcPr/>
                </a:tc>
              </a:tr>
            </a:tbl>
          </a:graphicData>
        </a:graphic>
      </p:graphicFrame>
      <p:sp>
        <p:nvSpPr>
          <p:cNvPr id="5" name="Slide Number Placeholder 4"/>
          <p:cNvSpPr>
            <a:spLocks noGrp="1"/>
          </p:cNvSpPr>
          <p:nvPr>
            <p:ph type="sldNum" sz="quarter" idx="12"/>
          </p:nvPr>
        </p:nvSpPr>
        <p:spPr/>
        <p:txBody>
          <a:bodyPr/>
          <a:lstStyle/>
          <a:p>
            <a:fld id="{DBF9FACD-51A1-45BB-9008-464F46D38E77}" type="slidenum">
              <a:rPr lang="en-IN" smtClean="0"/>
              <a:pPr/>
              <a:t>32</a:t>
            </a:fld>
            <a:endParaRPr lang="en-IN"/>
          </a:p>
        </p:txBody>
      </p:sp>
      <p:sp>
        <p:nvSpPr>
          <p:cNvPr id="6" name="TextBox 5"/>
          <p:cNvSpPr txBox="1"/>
          <p:nvPr/>
        </p:nvSpPr>
        <p:spPr>
          <a:xfrm>
            <a:off x="3491880" y="476672"/>
            <a:ext cx="2136547" cy="584775"/>
          </a:xfrm>
          <a:prstGeom prst="rect">
            <a:avLst/>
          </a:prstGeom>
          <a:noFill/>
        </p:spPr>
        <p:txBody>
          <a:bodyPr wrap="none" rtlCol="0">
            <a:spAutoFit/>
          </a:bodyPr>
          <a:lstStyle/>
          <a:p>
            <a:r>
              <a:rPr lang="en-US" sz="3200" dirty="0" smtClean="0">
                <a:solidFill>
                  <a:srgbClr val="7030A0"/>
                </a:solidFill>
              </a:rPr>
              <a:t>Risks in PPP</a:t>
            </a:r>
            <a:endParaRPr lang="en-IN" sz="3200" dirty="0">
              <a:solidFill>
                <a:srgbClr val="7030A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normAutofit/>
          </a:bodyPr>
          <a:lstStyle/>
          <a:p>
            <a:pPr>
              <a:defRPr/>
            </a:pPr>
            <a:r>
              <a:rPr lang="en-US" sz="3200" dirty="0" smtClean="0">
                <a:solidFill>
                  <a:srgbClr val="7030A0"/>
                </a:solidFill>
              </a:rPr>
              <a:t>Risk Allocation</a:t>
            </a:r>
          </a:p>
        </p:txBody>
      </p:sp>
      <p:sp>
        <p:nvSpPr>
          <p:cNvPr id="17" name="Rectangle 4"/>
          <p:cNvSpPr>
            <a:spLocks noGrp="1" noChangeArrowheads="1"/>
          </p:cNvSpPr>
          <p:nvPr>
            <p:ph idx="1"/>
          </p:nvPr>
        </p:nvSpPr>
        <p:spPr>
          <a:xfrm>
            <a:off x="609600" y="3581400"/>
            <a:ext cx="2590800" cy="2819400"/>
          </a:xfrm>
        </p:spPr>
        <p:txBody>
          <a:bodyPr>
            <a:noAutofit/>
          </a:bodyPr>
          <a:lstStyle/>
          <a:p>
            <a:pPr marL="347646" lvl="1" indent="-347646">
              <a:spcBef>
                <a:spcPts val="600"/>
              </a:spcBef>
              <a:spcAft>
                <a:spcPts val="600"/>
              </a:spcAft>
              <a:buClr>
                <a:schemeClr val="tx1"/>
              </a:buClr>
              <a:buSzPct val="75000"/>
              <a:buFont typeface="Courier New" pitchFamily="49" charset="0"/>
              <a:buChar char="o"/>
              <a:defRPr/>
            </a:pPr>
            <a:r>
              <a:rPr lang="en-US" sz="2000" dirty="0">
                <a:solidFill>
                  <a:schemeClr val="tx1"/>
                </a:solidFill>
              </a:rPr>
              <a:t>Land acquisition, planning/permissions</a:t>
            </a:r>
          </a:p>
          <a:p>
            <a:pPr marL="347646" lvl="1" indent="-347646">
              <a:spcBef>
                <a:spcPts val="600"/>
              </a:spcBef>
              <a:spcAft>
                <a:spcPts val="600"/>
              </a:spcAft>
              <a:buClr>
                <a:schemeClr val="tx1"/>
              </a:buClr>
              <a:buSzPct val="75000"/>
              <a:buFont typeface="Courier New" pitchFamily="49" charset="0"/>
              <a:buChar char="o"/>
              <a:defRPr/>
            </a:pPr>
            <a:r>
              <a:rPr lang="en-US" sz="2000" dirty="0">
                <a:solidFill>
                  <a:schemeClr val="tx1"/>
                </a:solidFill>
              </a:rPr>
              <a:t>Demand risk (?)</a:t>
            </a:r>
          </a:p>
          <a:p>
            <a:pPr marL="347646" lvl="1" indent="-347646">
              <a:spcBef>
                <a:spcPts val="600"/>
              </a:spcBef>
              <a:spcAft>
                <a:spcPts val="600"/>
              </a:spcAft>
              <a:buClr>
                <a:schemeClr val="tx1"/>
              </a:buClr>
              <a:buSzPct val="75000"/>
              <a:buFont typeface="Courier New" pitchFamily="49" charset="0"/>
              <a:buChar char="o"/>
              <a:defRPr/>
            </a:pPr>
            <a:r>
              <a:rPr lang="en-US" sz="2000" dirty="0">
                <a:solidFill>
                  <a:schemeClr val="tx1"/>
                </a:solidFill>
              </a:rPr>
              <a:t>Changes in requirements</a:t>
            </a:r>
          </a:p>
          <a:p>
            <a:pPr marL="347646" lvl="1" indent="-347646">
              <a:spcBef>
                <a:spcPts val="600"/>
              </a:spcBef>
              <a:spcAft>
                <a:spcPts val="600"/>
              </a:spcAft>
              <a:buClr>
                <a:schemeClr val="tx1"/>
              </a:buClr>
              <a:buSzPct val="75000"/>
              <a:buFont typeface="Courier New" pitchFamily="49" charset="0"/>
              <a:buChar char="o"/>
              <a:defRPr/>
            </a:pPr>
            <a:r>
              <a:rPr lang="en-US" sz="2000" dirty="0">
                <a:solidFill>
                  <a:schemeClr val="tx1"/>
                </a:solidFill>
              </a:rPr>
              <a:t>Latent defects (existing)</a:t>
            </a:r>
          </a:p>
          <a:p>
            <a:pPr marL="347646" lvl="1" indent="-347646">
              <a:spcBef>
                <a:spcPts val="600"/>
              </a:spcBef>
              <a:spcAft>
                <a:spcPts val="600"/>
              </a:spcAft>
              <a:defRPr/>
            </a:pPr>
            <a:endParaRPr lang="en-US" sz="1700" dirty="0">
              <a:solidFill>
                <a:schemeClr val="tx1"/>
              </a:solidFill>
            </a:endParaRPr>
          </a:p>
        </p:txBody>
      </p:sp>
      <p:sp>
        <p:nvSpPr>
          <p:cNvPr id="8" name="Rectangle 7"/>
          <p:cNvSpPr/>
          <p:nvPr/>
        </p:nvSpPr>
        <p:spPr>
          <a:xfrm>
            <a:off x="395536" y="1196752"/>
            <a:ext cx="798695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a:r>
              <a:rPr lang="en-US" sz="2000" dirty="0" smtClean="0"/>
              <a:t>Risks should be allocated to the party best able to understand and manage them.</a:t>
            </a:r>
            <a:endParaRPr lang="en-US" sz="2000" dirty="0"/>
          </a:p>
        </p:txBody>
      </p:sp>
      <p:cxnSp>
        <p:nvCxnSpPr>
          <p:cNvPr id="10" name="Straight Arrow Connector 9"/>
          <p:cNvCxnSpPr/>
          <p:nvPr/>
        </p:nvCxnSpPr>
        <p:spPr>
          <a:xfrm>
            <a:off x="539552" y="2852936"/>
            <a:ext cx="7704095" cy="53652"/>
          </a:xfrm>
          <a:prstGeom prst="straightConnector1">
            <a:avLst/>
          </a:prstGeom>
          <a:ln w="196850">
            <a:headEnd type="arrow"/>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37088" y="2133600"/>
            <a:ext cx="885169" cy="400105"/>
          </a:xfrm>
          <a:prstGeom prst="rect">
            <a:avLst/>
          </a:prstGeom>
          <a:noFill/>
        </p:spPr>
        <p:txBody>
          <a:bodyPr wrap="none" lIns="91435" tIns="45718" rIns="91435" bIns="45718" rtlCol="0">
            <a:spAutoFit/>
          </a:bodyPr>
          <a:lstStyle/>
          <a:p>
            <a:r>
              <a:rPr lang="en-US" sz="2000" dirty="0"/>
              <a:t>Public</a:t>
            </a:r>
          </a:p>
        </p:txBody>
      </p:sp>
      <p:sp>
        <p:nvSpPr>
          <p:cNvPr id="14" name="TextBox 13"/>
          <p:cNvSpPr txBox="1"/>
          <p:nvPr/>
        </p:nvSpPr>
        <p:spPr>
          <a:xfrm>
            <a:off x="7094249" y="2221468"/>
            <a:ext cx="982951" cy="400105"/>
          </a:xfrm>
          <a:prstGeom prst="rect">
            <a:avLst/>
          </a:prstGeom>
          <a:noFill/>
        </p:spPr>
        <p:txBody>
          <a:bodyPr wrap="none" lIns="91435" tIns="45718" rIns="91435" bIns="45718" rtlCol="0">
            <a:spAutoFit/>
          </a:bodyPr>
          <a:lstStyle/>
          <a:p>
            <a:r>
              <a:rPr lang="en-US" sz="2000" dirty="0"/>
              <a:t>Private</a:t>
            </a:r>
          </a:p>
        </p:txBody>
      </p:sp>
      <p:sp>
        <p:nvSpPr>
          <p:cNvPr id="15" name="TextBox 14"/>
          <p:cNvSpPr txBox="1"/>
          <p:nvPr/>
        </p:nvSpPr>
        <p:spPr>
          <a:xfrm>
            <a:off x="3788795" y="2190695"/>
            <a:ext cx="1011805" cy="400105"/>
          </a:xfrm>
          <a:prstGeom prst="rect">
            <a:avLst/>
          </a:prstGeom>
          <a:noFill/>
        </p:spPr>
        <p:txBody>
          <a:bodyPr wrap="none" lIns="91435" tIns="45718" rIns="91435" bIns="45718" rtlCol="0">
            <a:spAutoFit/>
          </a:bodyPr>
          <a:lstStyle/>
          <a:p>
            <a:r>
              <a:rPr lang="en-US" sz="2000" dirty="0"/>
              <a:t>Shared</a:t>
            </a:r>
          </a:p>
        </p:txBody>
      </p:sp>
      <p:sp>
        <p:nvSpPr>
          <p:cNvPr id="16" name="TextBox 15"/>
          <p:cNvSpPr txBox="1"/>
          <p:nvPr/>
        </p:nvSpPr>
        <p:spPr>
          <a:xfrm>
            <a:off x="3845529" y="2852936"/>
            <a:ext cx="726471" cy="400105"/>
          </a:xfrm>
          <a:prstGeom prst="rect">
            <a:avLst/>
          </a:prstGeom>
          <a:noFill/>
        </p:spPr>
        <p:txBody>
          <a:bodyPr wrap="square" lIns="91435" tIns="45718" rIns="91435" bIns="45718" rtlCol="0">
            <a:spAutoFit/>
          </a:bodyPr>
          <a:lstStyle/>
          <a:p>
            <a:r>
              <a:rPr lang="en-US" sz="2000" b="1" dirty="0" smtClean="0">
                <a:solidFill>
                  <a:schemeClr val="bg1"/>
                </a:solidFill>
              </a:rPr>
              <a:t>Risk</a:t>
            </a:r>
            <a:endParaRPr lang="en-US" sz="2000" b="1" dirty="0">
              <a:solidFill>
                <a:schemeClr val="bg1"/>
              </a:solidFill>
            </a:endParaRPr>
          </a:p>
        </p:txBody>
      </p:sp>
      <p:sp>
        <p:nvSpPr>
          <p:cNvPr id="18" name="Rectangle 4"/>
          <p:cNvSpPr txBox="1">
            <a:spLocks noChangeArrowheads="1"/>
          </p:cNvSpPr>
          <p:nvPr/>
        </p:nvSpPr>
        <p:spPr>
          <a:xfrm>
            <a:off x="3581400" y="3733800"/>
            <a:ext cx="2362200" cy="1905000"/>
          </a:xfrm>
          <a:prstGeom prst="rect">
            <a:avLst/>
          </a:prstGeom>
        </p:spPr>
        <p:txBody>
          <a:bodyPr vert="horz" lIns="0" tIns="0" rIns="0" bIns="0" rtlCol="0">
            <a:noAutofit/>
          </a:bodyPr>
          <a:lstStyle/>
          <a:p>
            <a:pPr marL="347646" lvl="1" indent="-347646">
              <a:spcBef>
                <a:spcPts val="600"/>
              </a:spcBef>
              <a:spcAft>
                <a:spcPts val="600"/>
              </a:spcAft>
              <a:buClr>
                <a:schemeClr val="tx1"/>
              </a:buClr>
              <a:buSzPct val="75000"/>
              <a:buFont typeface="Courier New" pitchFamily="49" charset="0"/>
              <a:buChar char="o"/>
              <a:defRPr/>
            </a:pPr>
            <a:r>
              <a:rPr lang="en-US" sz="2000" dirty="0"/>
              <a:t>Inflation</a:t>
            </a:r>
          </a:p>
          <a:p>
            <a:pPr marL="347646" lvl="1" indent="-347646">
              <a:spcBef>
                <a:spcPts val="600"/>
              </a:spcBef>
              <a:spcAft>
                <a:spcPts val="600"/>
              </a:spcAft>
              <a:buClr>
                <a:schemeClr val="tx1"/>
              </a:buClr>
              <a:buSzPct val="75000"/>
              <a:buFont typeface="Courier New" pitchFamily="49" charset="0"/>
              <a:buChar char="o"/>
              <a:defRPr/>
            </a:pPr>
            <a:r>
              <a:rPr lang="en-US" sz="2000" dirty="0"/>
              <a:t>Regulatory</a:t>
            </a:r>
          </a:p>
          <a:p>
            <a:pPr marL="347646" lvl="1" indent="-347646">
              <a:spcBef>
                <a:spcPts val="600"/>
              </a:spcBef>
              <a:spcAft>
                <a:spcPts val="600"/>
              </a:spcAft>
              <a:buClr>
                <a:schemeClr val="tx1"/>
              </a:buClr>
              <a:buSzPct val="75000"/>
              <a:buFont typeface="Courier New" pitchFamily="49" charset="0"/>
              <a:buChar char="o"/>
              <a:defRPr/>
            </a:pPr>
            <a:r>
              <a:rPr lang="en-US" sz="2000" dirty="0"/>
              <a:t>Taxation</a:t>
            </a:r>
          </a:p>
          <a:p>
            <a:pPr marL="347646" lvl="1" indent="-347646">
              <a:spcBef>
                <a:spcPts val="600"/>
              </a:spcBef>
              <a:spcAft>
                <a:spcPts val="600"/>
              </a:spcAft>
              <a:buClr>
                <a:schemeClr val="tx1"/>
              </a:buClr>
              <a:buSzPct val="75000"/>
              <a:buFont typeface="Courier New" pitchFamily="49" charset="0"/>
              <a:buChar char="o"/>
              <a:defRPr/>
            </a:pPr>
            <a:r>
              <a:rPr lang="en-US" sz="2000" dirty="0"/>
              <a:t>Force majeure</a:t>
            </a:r>
          </a:p>
        </p:txBody>
      </p:sp>
      <p:sp>
        <p:nvSpPr>
          <p:cNvPr id="20" name="Rectangle 4"/>
          <p:cNvSpPr txBox="1">
            <a:spLocks noChangeArrowheads="1"/>
          </p:cNvSpPr>
          <p:nvPr/>
        </p:nvSpPr>
        <p:spPr>
          <a:xfrm>
            <a:off x="5638800" y="3581400"/>
            <a:ext cx="3181672" cy="3015952"/>
          </a:xfrm>
          <a:prstGeom prst="rect">
            <a:avLst/>
          </a:prstGeom>
        </p:spPr>
        <p:txBody>
          <a:bodyPr vert="horz" lIns="0" tIns="0" rIns="0" bIns="0" rtlCol="0">
            <a:noAutofit/>
          </a:bodyPr>
          <a:lstStyle/>
          <a:p>
            <a:pPr marL="347646" lvl="1" indent="-347646">
              <a:spcBef>
                <a:spcPts val="600"/>
              </a:spcBef>
              <a:spcAft>
                <a:spcPts val="600"/>
              </a:spcAft>
              <a:buSzPct val="75000"/>
              <a:buFont typeface="Courier New" pitchFamily="49" charset="0"/>
              <a:buChar char="o"/>
              <a:defRPr/>
            </a:pPr>
            <a:r>
              <a:rPr lang="en-US" sz="2000" dirty="0"/>
              <a:t>Design and construction</a:t>
            </a:r>
          </a:p>
          <a:p>
            <a:pPr marL="347646" lvl="1" indent="-347646">
              <a:spcBef>
                <a:spcPts val="600"/>
              </a:spcBef>
              <a:spcAft>
                <a:spcPts val="600"/>
              </a:spcAft>
              <a:buSzPct val="75000"/>
              <a:buFont typeface="Courier New" pitchFamily="49" charset="0"/>
              <a:buChar char="o"/>
              <a:defRPr/>
            </a:pPr>
            <a:r>
              <a:rPr lang="en-US" sz="2000" dirty="0"/>
              <a:t>Commissioning</a:t>
            </a:r>
          </a:p>
          <a:p>
            <a:pPr marL="347646" lvl="1" indent="-347646">
              <a:spcBef>
                <a:spcPts val="600"/>
              </a:spcBef>
              <a:spcAft>
                <a:spcPts val="600"/>
              </a:spcAft>
              <a:buSzPct val="75000"/>
              <a:buFont typeface="Courier New" pitchFamily="49" charset="0"/>
              <a:buChar char="o"/>
              <a:defRPr/>
            </a:pPr>
            <a:r>
              <a:rPr lang="en-US" sz="2000" dirty="0"/>
              <a:t>Operating and maintenance costs</a:t>
            </a:r>
          </a:p>
          <a:p>
            <a:pPr marL="347646" lvl="1" indent="-347646">
              <a:spcBef>
                <a:spcPts val="600"/>
              </a:spcBef>
              <a:spcAft>
                <a:spcPts val="600"/>
              </a:spcAft>
              <a:buSzPct val="75000"/>
              <a:buFont typeface="Courier New" pitchFamily="49" charset="0"/>
              <a:buChar char="o"/>
              <a:defRPr/>
            </a:pPr>
            <a:r>
              <a:rPr lang="en-US" sz="2000" dirty="0"/>
              <a:t>Operating performance</a:t>
            </a:r>
          </a:p>
          <a:p>
            <a:pPr marL="347646" lvl="1" indent="-347646">
              <a:spcBef>
                <a:spcPts val="600"/>
              </a:spcBef>
              <a:spcAft>
                <a:spcPts val="600"/>
              </a:spcAft>
              <a:buSzPct val="75000"/>
              <a:buFont typeface="Courier New" pitchFamily="49" charset="0"/>
              <a:buChar char="o"/>
              <a:defRPr/>
            </a:pPr>
            <a:r>
              <a:rPr lang="en-US" sz="2000" dirty="0"/>
              <a:t>Latent defects (new)</a:t>
            </a:r>
          </a:p>
          <a:p>
            <a:pPr marL="347646" lvl="1" indent="-347646">
              <a:spcBef>
                <a:spcPts val="600"/>
              </a:spcBef>
              <a:spcAft>
                <a:spcPts val="600"/>
              </a:spcAft>
              <a:buSzPct val="75000"/>
              <a:buFont typeface="Courier New" pitchFamily="49" charset="0"/>
              <a:buChar char="o"/>
              <a:defRPr/>
            </a:pPr>
            <a:r>
              <a:rPr lang="en-US" sz="2000" dirty="0"/>
              <a:t>Third party revenue</a:t>
            </a:r>
          </a:p>
        </p:txBody>
      </p:sp>
      <p:sp>
        <p:nvSpPr>
          <p:cNvPr id="19" name="Slide Number Placeholder 18"/>
          <p:cNvSpPr>
            <a:spLocks noGrp="1"/>
          </p:cNvSpPr>
          <p:nvPr>
            <p:ph type="sldNum" sz="quarter" idx="12"/>
          </p:nvPr>
        </p:nvSpPr>
        <p:spPr/>
        <p:txBody>
          <a:bodyPr/>
          <a:lstStyle/>
          <a:p>
            <a:fld id="{DBF9FACD-51A1-45BB-9008-464F46D38E77}" type="slidenum">
              <a:rPr lang="en-IN" smtClean="0"/>
              <a:pPr/>
              <a:t>33</a:t>
            </a:fld>
            <a:endParaRPr lang="en-IN"/>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1880"/>
            <a:ext cx="7620000" cy="908720"/>
          </a:xfrm>
        </p:spPr>
        <p:txBody>
          <a:bodyPr>
            <a:normAutofit/>
          </a:bodyPr>
          <a:lstStyle/>
          <a:p>
            <a:pPr>
              <a:defRPr/>
            </a:pPr>
            <a:r>
              <a:rPr lang="en-GB" sz="3200" dirty="0" smtClean="0">
                <a:solidFill>
                  <a:srgbClr val="7030A0"/>
                </a:solidFill>
              </a:rPr>
              <a:t>PPP: Basic Options</a:t>
            </a:r>
            <a:endParaRPr lang="en-GB" sz="3200" dirty="0">
              <a:solidFill>
                <a:srgbClr val="7030A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3533083628"/>
              </p:ext>
            </p:extLst>
          </p:nvPr>
        </p:nvGraphicFramePr>
        <p:xfrm>
          <a:off x="457200" y="908050"/>
          <a:ext cx="7620000" cy="5492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BF9FACD-51A1-45BB-9008-464F46D38E77}" type="slidenum">
              <a:rPr lang="en-IN" smtClean="0"/>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1880"/>
            <a:ext cx="7620000" cy="908720"/>
          </a:xfrm>
        </p:spPr>
        <p:txBody>
          <a:bodyPr>
            <a:normAutofit/>
          </a:bodyPr>
          <a:lstStyle/>
          <a:p>
            <a:pPr>
              <a:defRPr/>
            </a:pPr>
            <a:r>
              <a:rPr lang="en-GB" sz="3200" dirty="0" smtClean="0">
                <a:solidFill>
                  <a:srgbClr val="7030A0"/>
                </a:solidFill>
              </a:rPr>
              <a:t>PPP is </a:t>
            </a:r>
            <a:r>
              <a:rPr lang="en-GB" sz="3200" dirty="0">
                <a:solidFill>
                  <a:srgbClr val="7030A0"/>
                </a:solidFill>
              </a:rPr>
              <a:t>n</a:t>
            </a:r>
            <a:r>
              <a:rPr lang="en-GB" sz="3200" dirty="0" smtClean="0">
                <a:solidFill>
                  <a:srgbClr val="7030A0"/>
                </a:solidFill>
              </a:rPr>
              <a:t>ow Omnipresent in Various Sectors</a:t>
            </a:r>
            <a:endParaRPr lang="en-GB" sz="3200" dirty="0">
              <a:solidFill>
                <a:srgbClr val="7030A0"/>
              </a:solidFill>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xmlns="" val="79083448"/>
              </p:ext>
            </p:extLst>
          </p:nvPr>
        </p:nvGraphicFramePr>
        <p:xfrm>
          <a:off x="304800" y="990600"/>
          <a:ext cx="83058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DBF9FACD-51A1-45BB-9008-464F46D38E77}" type="slidenum">
              <a:rPr lang="en-IN" smtClean="0"/>
              <a:pPr/>
              <a:t>35</a:t>
            </a:fld>
            <a:endParaRPr lang="en-IN"/>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805600" cy="756000"/>
          </a:xfrm>
        </p:spPr>
        <p:txBody>
          <a:bodyPr vert="horz" lIns="0" tIns="0" rIns="0" bIns="0" rtlCol="0" anchor="t" anchorCtr="0">
            <a:noAutofit/>
          </a:bodyPr>
          <a:lstStyle/>
          <a:p>
            <a:pPr>
              <a:defRPr/>
            </a:pPr>
            <a:r>
              <a:rPr lang="en-GB" sz="3200" dirty="0" smtClean="0">
                <a:solidFill>
                  <a:srgbClr val="7030A0"/>
                </a:solidFill>
              </a:rPr>
              <a:t>Areas of PPP in e-Governance</a:t>
            </a:r>
            <a:endParaRPr lang="en-GB" sz="3200" dirty="0">
              <a:solidFill>
                <a:srgbClr val="7030A0"/>
              </a:solidFill>
            </a:endParaRPr>
          </a:p>
        </p:txBody>
      </p:sp>
      <p:graphicFrame>
        <p:nvGraphicFramePr>
          <p:cNvPr id="6" name="Content Placeholder 5"/>
          <p:cNvGraphicFramePr>
            <a:graphicFrameLocks noGrp="1"/>
          </p:cNvGraphicFramePr>
          <p:nvPr>
            <p:ph sz="quarter" idx="1"/>
            <p:extLst>
              <p:ext uri="{D42A27DB-BD31-4B8C-83A1-F6EECF244321}">
                <p14:modId xmlns="" xmlns:p14="http://schemas.microsoft.com/office/powerpoint/2010/main" val="3495866340"/>
              </p:ext>
            </p:extLst>
          </p:nvPr>
        </p:nvGraphicFramePr>
        <p:xfrm>
          <a:off x="301625" y="1219200"/>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p:txBody>
          <a:bodyPr/>
          <a:lstStyle/>
          <a:p>
            <a:fld id="{DBF9FACD-51A1-45BB-9008-464F46D38E77}" type="slidenum">
              <a:rPr lang="en-IN" smtClean="0"/>
              <a:pPr/>
              <a:t>36</a:t>
            </a:fld>
            <a:endParaRPr lang="en-IN"/>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8600" y="427037"/>
            <a:ext cx="8229600" cy="792163"/>
          </a:xfrm>
        </p:spPr>
        <p:txBody>
          <a:bodyPr vert="horz" lIns="0" tIns="0" rIns="0" bIns="0" rtlCol="0" anchor="t" anchorCtr="0">
            <a:noAutofit/>
          </a:bodyPr>
          <a:lstStyle/>
          <a:p>
            <a:pPr>
              <a:defRPr/>
            </a:pPr>
            <a:r>
              <a:rPr lang="en-US" sz="3200" dirty="0" smtClean="0">
                <a:solidFill>
                  <a:srgbClr val="7030A0"/>
                </a:solidFill>
              </a:rPr>
              <a:t>Examples of PPP from Indian Projects </a:t>
            </a:r>
          </a:p>
        </p:txBody>
      </p:sp>
      <p:sp>
        <p:nvSpPr>
          <p:cNvPr id="9219" name="Rectangle 3"/>
          <p:cNvSpPr>
            <a:spLocks noGrp="1" noChangeArrowheads="1"/>
          </p:cNvSpPr>
          <p:nvPr>
            <p:ph type="body" idx="1"/>
          </p:nvPr>
        </p:nvSpPr>
        <p:spPr>
          <a:xfrm>
            <a:off x="228600" y="1371600"/>
            <a:ext cx="8686800" cy="4361656"/>
          </a:xfrm>
        </p:spPr>
        <p:txBody>
          <a:bodyPr vert="horz" lIns="0" tIns="0" rIns="0" bIns="0" rtlCol="0">
            <a:noAutofit/>
          </a:bodyPr>
          <a:lstStyle/>
          <a:p>
            <a:pPr marL="290513" indent="-290513">
              <a:spcBef>
                <a:spcPts val="1200"/>
              </a:spcBef>
              <a:spcAft>
                <a:spcPts val="1200"/>
              </a:spcAft>
              <a:buFont typeface="Arial" pitchFamily="34" charset="0"/>
              <a:buChar char="•"/>
            </a:pPr>
            <a:r>
              <a:rPr lang="en-US" sz="2400" dirty="0" smtClean="0"/>
              <a:t>Establishment of SWAN and SDCs across all the States </a:t>
            </a:r>
          </a:p>
          <a:p>
            <a:pPr marL="290513" indent="-290513">
              <a:spcBef>
                <a:spcPts val="1200"/>
              </a:spcBef>
              <a:spcAft>
                <a:spcPts val="1200"/>
              </a:spcAft>
              <a:buFont typeface="Arial" pitchFamily="34" charset="0"/>
              <a:buChar char="•"/>
            </a:pPr>
            <a:r>
              <a:rPr lang="en-US" sz="2400" dirty="0" smtClean="0"/>
              <a:t>Property </a:t>
            </a:r>
            <a:r>
              <a:rPr lang="en-US" sz="2400" dirty="0"/>
              <a:t>registration in Karnataka (Kaveri): 230 offices </a:t>
            </a:r>
          </a:p>
          <a:p>
            <a:pPr marL="290513" indent="-290513">
              <a:spcBef>
                <a:spcPts val="1200"/>
              </a:spcBef>
              <a:spcAft>
                <a:spcPts val="1200"/>
              </a:spcAft>
              <a:buFont typeface="Arial" pitchFamily="34" charset="0"/>
              <a:buChar char="•"/>
            </a:pPr>
            <a:r>
              <a:rPr lang="en-US" sz="2400" dirty="0"/>
              <a:t>Property Registration in Maharashtra:  400 offices </a:t>
            </a:r>
          </a:p>
          <a:p>
            <a:pPr marL="290513" indent="-290513">
              <a:spcBef>
                <a:spcPts val="1200"/>
              </a:spcBef>
              <a:spcAft>
                <a:spcPts val="1200"/>
              </a:spcAft>
              <a:buFont typeface="Arial" pitchFamily="34" charset="0"/>
              <a:buChar char="•"/>
            </a:pPr>
            <a:r>
              <a:rPr lang="en-US" sz="2400" dirty="0"/>
              <a:t>eSeva center in Andhra Pradesh: 250 locations in 190 towns, Used monthly by 3.5 million citizens </a:t>
            </a:r>
          </a:p>
          <a:p>
            <a:pPr marL="290513" indent="-290513">
              <a:spcBef>
                <a:spcPts val="1200"/>
              </a:spcBef>
              <a:spcAft>
                <a:spcPts val="1200"/>
              </a:spcAft>
              <a:buFont typeface="Arial" pitchFamily="34" charset="0"/>
              <a:buChar char="•"/>
            </a:pPr>
            <a:r>
              <a:rPr lang="en-US" sz="2400" dirty="0"/>
              <a:t>e-Procurement in Andhra Pradesh </a:t>
            </a:r>
          </a:p>
          <a:p>
            <a:pPr marL="290513" indent="-290513">
              <a:spcBef>
                <a:spcPts val="1200"/>
              </a:spcBef>
              <a:spcAft>
                <a:spcPts val="1200"/>
              </a:spcAft>
              <a:buFont typeface="Arial" pitchFamily="34" charset="0"/>
              <a:buChar char="•"/>
            </a:pPr>
            <a:r>
              <a:rPr lang="en-US" sz="2400" dirty="0"/>
              <a:t>Roll out of 100,000 CSC in rural </a:t>
            </a:r>
            <a:r>
              <a:rPr lang="en-US" sz="2400" dirty="0" smtClean="0"/>
              <a:t>areas</a:t>
            </a:r>
          </a:p>
        </p:txBody>
      </p:sp>
      <p:sp>
        <p:nvSpPr>
          <p:cNvPr id="4" name="Slide Number Placeholder 3"/>
          <p:cNvSpPr>
            <a:spLocks noGrp="1"/>
          </p:cNvSpPr>
          <p:nvPr>
            <p:ph type="sldNum" sz="quarter" idx="12"/>
          </p:nvPr>
        </p:nvSpPr>
        <p:spPr/>
        <p:txBody>
          <a:bodyPr/>
          <a:lstStyle/>
          <a:p>
            <a:fld id="{DBF9FACD-51A1-45BB-9008-464F46D38E77}" type="slidenum">
              <a:rPr lang="en-IN" smtClean="0"/>
              <a:pPr/>
              <a:t>37</a:t>
            </a:fld>
            <a:endParaRPr lang="en-IN"/>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28600" y="427037"/>
            <a:ext cx="8229600" cy="792163"/>
          </a:xfrm>
        </p:spPr>
        <p:txBody>
          <a:bodyPr vert="horz" lIns="0" tIns="0" rIns="0" bIns="0" rtlCol="0" anchor="t" anchorCtr="0">
            <a:noAutofit/>
          </a:bodyPr>
          <a:lstStyle/>
          <a:p>
            <a:pPr>
              <a:defRPr/>
            </a:pPr>
            <a:r>
              <a:rPr lang="en-US" sz="3200" dirty="0" smtClean="0">
                <a:solidFill>
                  <a:srgbClr val="7030A0"/>
                </a:solidFill>
              </a:rPr>
              <a:t>Revenue Models</a:t>
            </a:r>
          </a:p>
        </p:txBody>
      </p:sp>
      <p:sp>
        <p:nvSpPr>
          <p:cNvPr id="10243" name="Rectangle 3"/>
          <p:cNvSpPr>
            <a:spLocks noGrp="1" noChangeArrowheads="1"/>
          </p:cNvSpPr>
          <p:nvPr>
            <p:ph type="body" idx="1"/>
          </p:nvPr>
        </p:nvSpPr>
        <p:spPr>
          <a:xfrm>
            <a:off x="152400" y="1295400"/>
            <a:ext cx="8686800" cy="3352800"/>
          </a:xfrm>
        </p:spPr>
        <p:txBody>
          <a:bodyPr vert="horz" lIns="0" tIns="0" rIns="0" bIns="0" rtlCol="0">
            <a:noAutofit/>
          </a:bodyPr>
          <a:lstStyle/>
          <a:p>
            <a:pPr marL="465138" indent="-465138">
              <a:spcBef>
                <a:spcPts val="1200"/>
              </a:spcBef>
              <a:spcAft>
                <a:spcPts val="1200"/>
              </a:spcAft>
              <a:buFont typeface="Arial" pitchFamily="34" charset="0"/>
              <a:buChar char="•"/>
            </a:pPr>
            <a:r>
              <a:rPr lang="en-US" sz="2400" dirty="0"/>
              <a:t>Revenue sharing- e.g. shared tax revenue</a:t>
            </a:r>
          </a:p>
          <a:p>
            <a:pPr marL="465138" indent="-465138">
              <a:spcBef>
                <a:spcPts val="1200"/>
              </a:spcBef>
              <a:spcAft>
                <a:spcPts val="1200"/>
              </a:spcAft>
              <a:buFont typeface="Arial" pitchFamily="34" charset="0"/>
              <a:buChar char="•"/>
            </a:pPr>
            <a:r>
              <a:rPr lang="en-US" sz="2400" dirty="0"/>
              <a:t>Transaction fee reimbursement</a:t>
            </a:r>
          </a:p>
          <a:p>
            <a:pPr marL="465138" indent="-465138">
              <a:spcBef>
                <a:spcPts val="1200"/>
              </a:spcBef>
              <a:spcAft>
                <a:spcPts val="1200"/>
              </a:spcAft>
              <a:buFont typeface="Arial" pitchFamily="34" charset="0"/>
              <a:buChar char="•"/>
            </a:pPr>
            <a:r>
              <a:rPr lang="en-US" sz="2400" dirty="0"/>
              <a:t>Collect processing fee from customers</a:t>
            </a:r>
          </a:p>
          <a:p>
            <a:pPr marL="465138" indent="-465138">
              <a:spcBef>
                <a:spcPts val="1200"/>
              </a:spcBef>
              <a:spcAft>
                <a:spcPts val="1200"/>
              </a:spcAft>
              <a:buFont typeface="Arial" pitchFamily="34" charset="0"/>
              <a:buChar char="•"/>
            </a:pPr>
            <a:r>
              <a:rPr lang="en-US" sz="2400" dirty="0"/>
              <a:t>Value from joint creation of IPR</a:t>
            </a:r>
          </a:p>
          <a:p>
            <a:pPr marL="465138" indent="-465138">
              <a:spcBef>
                <a:spcPts val="1200"/>
              </a:spcBef>
              <a:spcAft>
                <a:spcPts val="1200"/>
              </a:spcAft>
              <a:buFont typeface="Arial" pitchFamily="34" charset="0"/>
              <a:buChar char="•"/>
            </a:pPr>
            <a:r>
              <a:rPr lang="en-US" sz="2400" dirty="0"/>
              <a:t>Cost savings </a:t>
            </a:r>
            <a:r>
              <a:rPr lang="en-US" sz="2400" dirty="0" smtClean="0"/>
              <a:t>shared</a:t>
            </a:r>
            <a:endParaRPr lang="en-US" sz="2400" dirty="0"/>
          </a:p>
        </p:txBody>
      </p:sp>
      <p:sp>
        <p:nvSpPr>
          <p:cNvPr id="4" name="Slide Number Placeholder 3"/>
          <p:cNvSpPr>
            <a:spLocks noGrp="1"/>
          </p:cNvSpPr>
          <p:nvPr>
            <p:ph type="sldNum" sz="quarter" idx="12"/>
          </p:nvPr>
        </p:nvSpPr>
        <p:spPr/>
        <p:txBody>
          <a:bodyPr/>
          <a:lstStyle/>
          <a:p>
            <a:fld id="{DBF9FACD-51A1-45BB-9008-464F46D38E77}" type="slidenum">
              <a:rPr lang="en-IN" smtClean="0"/>
              <a:pPr/>
              <a:t>38</a:t>
            </a:fld>
            <a:endParaRPr lang="en-IN"/>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685800" y="2629273"/>
            <a:ext cx="7543800" cy="875927"/>
          </a:xfrm>
        </p:spPr>
        <p:txBody>
          <a:bodyPr/>
          <a:lstStyle/>
          <a:p>
            <a:pPr algn="ctr" eaLnBrk="1" hangingPunct="1"/>
            <a:r>
              <a:rPr lang="en-US" sz="3600" dirty="0"/>
              <a:t>End of Session</a:t>
            </a:r>
          </a:p>
        </p:txBody>
      </p:sp>
      <p:sp>
        <p:nvSpPr>
          <p:cNvPr id="3" name="Slide Number Placeholder 2"/>
          <p:cNvSpPr>
            <a:spLocks noGrp="1"/>
          </p:cNvSpPr>
          <p:nvPr>
            <p:ph type="sldNum" sz="quarter" idx="12"/>
          </p:nvPr>
        </p:nvSpPr>
        <p:spPr/>
        <p:txBody>
          <a:bodyPr/>
          <a:lstStyle/>
          <a:p>
            <a:fld id="{DBF9FACD-51A1-45BB-9008-464F46D38E77}" type="slidenum">
              <a:rPr lang="en-IN" smtClean="0"/>
              <a:pPr/>
              <a:t>39</a:t>
            </a:fld>
            <a:endParaRPr lang="en-IN"/>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 name="Right Arrow 24"/>
          <p:cNvSpPr/>
          <p:nvPr/>
        </p:nvSpPr>
        <p:spPr>
          <a:xfrm>
            <a:off x="742950" y="476672"/>
            <a:ext cx="7933506" cy="2495128"/>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76200" y="1052736"/>
            <a:ext cx="1425575" cy="1728192"/>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latin typeface="Arial"/>
                </a:rPr>
                <a:t>1. </a:t>
              </a:r>
            </a:p>
            <a:p>
              <a:pPr algn="ctr" defTabSz="533400">
                <a:lnSpc>
                  <a:spcPct val="90000"/>
                </a:lnSpc>
                <a:spcAft>
                  <a:spcPct val="35000"/>
                </a:spcAft>
                <a:defRPr/>
              </a:pPr>
              <a:r>
                <a:rPr lang="en-US" sz="1600" dirty="0" smtClean="0">
                  <a:ln/>
                  <a:latin typeface="Arial"/>
                </a:rPr>
                <a:t>e-Governance </a:t>
              </a:r>
              <a:r>
                <a:rPr lang="en-US" sz="1600" dirty="0">
                  <a:ln/>
                  <a:latin typeface="Arial"/>
                </a:rPr>
                <a:t>Strategy Development</a:t>
              </a:r>
            </a:p>
          </p:txBody>
        </p:sp>
      </p:grpSp>
      <p:grpSp>
        <p:nvGrpSpPr>
          <p:cNvPr id="3" name="Group 79"/>
          <p:cNvGrpSpPr>
            <a:grpSpLocks/>
          </p:cNvGrpSpPr>
          <p:nvPr/>
        </p:nvGrpSpPr>
        <p:grpSpPr bwMode="auto">
          <a:xfrm>
            <a:off x="1573213" y="1371600"/>
            <a:ext cx="1427162" cy="914400"/>
            <a:chOff x="1332811" y="640080"/>
            <a:chExt cx="1267271" cy="85344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4" name="Group 80"/>
          <p:cNvGrpSpPr>
            <a:grpSpLocks/>
          </p:cNvGrpSpPr>
          <p:nvPr/>
        </p:nvGrpSpPr>
        <p:grpSpPr bwMode="auto">
          <a:xfrm>
            <a:off x="3071813" y="1371600"/>
            <a:ext cx="1427162" cy="914400"/>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solidFill>
                  <a:schemeClr val="tx2"/>
                </a:solidFill>
                <a:latin typeface="Arial"/>
              </a:endParaRPr>
            </a:p>
          </p:txBody>
        </p:sp>
      </p:grpSp>
      <p:grpSp>
        <p:nvGrpSpPr>
          <p:cNvPr id="5" name="Group 81"/>
          <p:cNvGrpSpPr>
            <a:grpSpLocks/>
          </p:cNvGrpSpPr>
          <p:nvPr/>
        </p:nvGrpSpPr>
        <p:grpSpPr bwMode="auto">
          <a:xfrm>
            <a:off x="4570413" y="1371600"/>
            <a:ext cx="1425575" cy="914400"/>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solidFill>
                  <a:schemeClr val="tx2"/>
                </a:solidFill>
                <a:latin typeface="Arial"/>
              </a:endParaRPr>
            </a:p>
          </p:txBody>
        </p:sp>
      </p:grpSp>
      <p:grpSp>
        <p:nvGrpSpPr>
          <p:cNvPr id="6" name="Group 82"/>
          <p:cNvGrpSpPr>
            <a:grpSpLocks/>
          </p:cNvGrpSpPr>
          <p:nvPr/>
        </p:nvGrpSpPr>
        <p:grpSpPr bwMode="auto">
          <a:xfrm>
            <a:off x="6067425" y="1371600"/>
            <a:ext cx="1427163" cy="914400"/>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7" name="Group 83"/>
          <p:cNvGrpSpPr>
            <a:grpSpLocks/>
          </p:cNvGrpSpPr>
          <p:nvPr/>
        </p:nvGrpSpPr>
        <p:grpSpPr bwMode="auto">
          <a:xfrm>
            <a:off x="7566025" y="1371600"/>
            <a:ext cx="1425575" cy="914400"/>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sp>
        <p:nvSpPr>
          <p:cNvPr id="53" name="Rounded Rectangle 52"/>
          <p:cNvSpPr/>
          <p:nvPr/>
        </p:nvSpPr>
        <p:spPr bwMode="auto">
          <a:xfrm>
            <a:off x="152400" y="3048000"/>
            <a:ext cx="8686800" cy="3477344"/>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Needs Assessment</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Define clear vision &amp; objectives</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Prioritization of services and projects</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Incorporate domestic and global learnings</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Identify institutional structures &amp; capacities for implementation</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Define funding requirements</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Define monitoring and evaluation approach…</a:t>
            </a:r>
          </a:p>
        </p:txBody>
      </p:sp>
      <p:sp>
        <p:nvSpPr>
          <p:cNvPr id="55" name="Rectangle 54"/>
          <p:cNvSpPr/>
          <p:nvPr/>
        </p:nvSpPr>
        <p:spPr>
          <a:xfrm>
            <a:off x="1403648" y="2636912"/>
            <a:ext cx="5333128" cy="424732"/>
          </a:xfrm>
          <a:prstGeom prst="rect">
            <a:avLst/>
          </a:prstGeom>
        </p:spPr>
        <p:txBody>
          <a:bodyPr wrap="none">
            <a:spAutoFit/>
          </a:bodyPr>
          <a:lstStyle/>
          <a:p>
            <a:pPr algn="ctr" defTabSz="533400">
              <a:lnSpc>
                <a:spcPct val="90000"/>
              </a:lnSpc>
              <a:spcAft>
                <a:spcPct val="35000"/>
              </a:spcAft>
              <a:defRPr/>
            </a:pPr>
            <a:r>
              <a:rPr lang="en-US" sz="2400" b="1" dirty="0" smtClean="0">
                <a:ln/>
              </a:rPr>
              <a:t>1.   e-Governance Strategy Development</a:t>
            </a:r>
            <a:endParaRPr lang="en-US" sz="2400" b="1" dirty="0">
              <a:ln/>
            </a:endParaRPr>
          </a:p>
        </p:txBody>
      </p:sp>
      <p:sp>
        <p:nvSpPr>
          <p:cNvPr id="24" name="Title 1"/>
          <p:cNvSpPr txBox="1">
            <a:spLocks/>
          </p:cNvSpPr>
          <p:nvPr/>
        </p:nvSpPr>
        <p:spPr bwMode="auto">
          <a:xfrm>
            <a:off x="161925" y="608013"/>
            <a:ext cx="8804275" cy="820737"/>
          </a:xfrm>
          <a:prstGeom prst="rect">
            <a:avLst/>
          </a:prstGeom>
        </p:spPr>
        <p:txBody>
          <a:bodyPr vert="horz" lIns="0" tIns="0" rIns="91440" bIns="45720" rtlCol="0" anchor="t" anchorCtr="0">
            <a:noAutofit/>
          </a:bodyPr>
          <a:lstStyle>
            <a:lvl1pPr algn="l" defTabSz="914400" rtl="0" eaLnBrk="1" latinLnBrk="0" hangingPunct="1">
              <a:spcBef>
                <a:spcPct val="0"/>
              </a:spcBef>
              <a:buNone/>
              <a:defRPr sz="2400" kern="1200">
                <a:solidFill>
                  <a:schemeClr val="tx2"/>
                </a:solidFill>
                <a:latin typeface="+mj-lt"/>
                <a:ea typeface="+mj-ea"/>
                <a:cs typeface="+mj-cs"/>
              </a:defRPr>
            </a:lvl1pPr>
          </a:lstStyle>
          <a:p>
            <a:pPr algn="ctr"/>
            <a:r>
              <a:rPr lang="en-US" sz="3200" dirty="0" smtClean="0">
                <a:solidFill>
                  <a:srgbClr val="7030A0"/>
                </a:solidFill>
              </a:rPr>
              <a:t>e-Governance Project Lifecycle</a:t>
            </a:r>
            <a:endParaRPr lang="en-US" sz="3200" dirty="0">
              <a:solidFill>
                <a:srgbClr val="7030A0"/>
              </a:solidFill>
            </a:endParaRPr>
          </a:p>
        </p:txBody>
      </p:sp>
      <p:sp>
        <p:nvSpPr>
          <p:cNvPr id="26" name="Slide Number Placeholder 25"/>
          <p:cNvSpPr>
            <a:spLocks noGrp="1"/>
          </p:cNvSpPr>
          <p:nvPr>
            <p:ph type="sldNum" sz="quarter" idx="12"/>
          </p:nvPr>
        </p:nvSpPr>
        <p:spPr/>
        <p:txBody>
          <a:bodyPr/>
          <a:lstStyle/>
          <a:p>
            <a:fld id="{DBF9FACD-51A1-45BB-9008-464F46D38E77}" type="slidenum">
              <a:rPr lang="en-IN" smtClean="0"/>
              <a:pPr/>
              <a:t>4</a:t>
            </a:fld>
            <a:endParaRPr lang="en-IN"/>
          </a:p>
        </p:txBody>
      </p:sp>
      <p:sp>
        <p:nvSpPr>
          <p:cNvPr id="29" name="TextBox 28"/>
          <p:cNvSpPr txBox="1"/>
          <p:nvPr/>
        </p:nvSpPr>
        <p:spPr>
          <a:xfrm>
            <a:off x="2195736" y="1628800"/>
            <a:ext cx="327334" cy="400110"/>
          </a:xfrm>
          <a:prstGeom prst="rect">
            <a:avLst/>
          </a:prstGeom>
          <a:noFill/>
        </p:spPr>
        <p:txBody>
          <a:bodyPr wrap="none" rtlCol="0">
            <a:spAutoFit/>
          </a:bodyPr>
          <a:lstStyle/>
          <a:p>
            <a:r>
              <a:rPr lang="en-US" sz="2000" dirty="0" smtClean="0">
                <a:latin typeface="Arial" pitchFamily="34" charset="0"/>
                <a:cs typeface="Arial" pitchFamily="34" charset="0"/>
              </a:rPr>
              <a:t>2</a:t>
            </a:r>
            <a:endParaRPr lang="en-IN" sz="2000" dirty="0">
              <a:latin typeface="Arial" pitchFamily="34" charset="0"/>
              <a:cs typeface="Arial" pitchFamily="34" charset="0"/>
            </a:endParaRPr>
          </a:p>
        </p:txBody>
      </p:sp>
      <p:sp>
        <p:nvSpPr>
          <p:cNvPr id="32" name="TextBox 31"/>
          <p:cNvSpPr txBox="1"/>
          <p:nvPr/>
        </p:nvSpPr>
        <p:spPr>
          <a:xfrm>
            <a:off x="3635896" y="1628800"/>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3</a:t>
            </a:r>
            <a:endParaRPr lang="en-IN" sz="2000" dirty="0">
              <a:solidFill>
                <a:schemeClr val="bg1"/>
              </a:solidFill>
              <a:latin typeface="Arial" pitchFamily="34" charset="0"/>
              <a:cs typeface="Arial" pitchFamily="34" charset="0"/>
            </a:endParaRPr>
          </a:p>
        </p:txBody>
      </p:sp>
      <p:sp>
        <p:nvSpPr>
          <p:cNvPr id="35" name="TextBox 34"/>
          <p:cNvSpPr txBox="1"/>
          <p:nvPr/>
        </p:nvSpPr>
        <p:spPr>
          <a:xfrm>
            <a:off x="5076056" y="1628800"/>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4</a:t>
            </a:r>
            <a:endParaRPr lang="en-IN" sz="2000" dirty="0">
              <a:solidFill>
                <a:schemeClr val="bg1"/>
              </a:solidFill>
              <a:latin typeface="Arial" pitchFamily="34" charset="0"/>
              <a:cs typeface="Arial" pitchFamily="34" charset="0"/>
            </a:endParaRPr>
          </a:p>
        </p:txBody>
      </p:sp>
      <p:sp>
        <p:nvSpPr>
          <p:cNvPr id="38" name="TextBox 37"/>
          <p:cNvSpPr txBox="1"/>
          <p:nvPr/>
        </p:nvSpPr>
        <p:spPr>
          <a:xfrm>
            <a:off x="6660232" y="1628800"/>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5</a:t>
            </a:r>
            <a:endParaRPr lang="en-IN" sz="2000" dirty="0">
              <a:solidFill>
                <a:schemeClr val="bg1"/>
              </a:solidFill>
              <a:latin typeface="Arial" pitchFamily="34" charset="0"/>
              <a:cs typeface="Arial" pitchFamily="34" charset="0"/>
            </a:endParaRPr>
          </a:p>
        </p:txBody>
      </p:sp>
      <p:sp>
        <p:nvSpPr>
          <p:cNvPr id="41" name="TextBox 40"/>
          <p:cNvSpPr txBox="1"/>
          <p:nvPr/>
        </p:nvSpPr>
        <p:spPr>
          <a:xfrm>
            <a:off x="8100392" y="1628800"/>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6</a:t>
            </a:r>
            <a:endParaRPr lang="en-IN" sz="2000" dirty="0">
              <a:solidFill>
                <a:schemeClr val="bg1"/>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304800"/>
            <a:ext cx="8804275" cy="820737"/>
          </a:xfrm>
        </p:spPr>
        <p:txBody>
          <a:bodyPr>
            <a:normAutofit/>
          </a:bodyPr>
          <a:lstStyle/>
          <a:p>
            <a:pPr algn="l"/>
            <a:r>
              <a:rPr lang="en-US" sz="3200" dirty="0">
                <a:solidFill>
                  <a:srgbClr val="7030A0"/>
                </a:solidFill>
              </a:rPr>
              <a:t>e</a:t>
            </a:r>
            <a:r>
              <a:rPr lang="en-US" sz="3200" dirty="0" smtClean="0">
                <a:solidFill>
                  <a:srgbClr val="7030A0"/>
                </a:solidFill>
              </a:rPr>
              <a:t>-Governance Project Lifecycle</a:t>
            </a:r>
            <a:endParaRPr lang="en-US" sz="3200" dirty="0">
              <a:solidFill>
                <a:srgbClr val="7030A0"/>
              </a:solidFill>
            </a:endParaRPr>
          </a:p>
        </p:txBody>
      </p:sp>
      <p:sp>
        <p:nvSpPr>
          <p:cNvPr id="25" name="Right Arrow 24"/>
          <p:cNvSpPr/>
          <p:nvPr/>
        </p:nvSpPr>
        <p:spPr>
          <a:xfrm>
            <a:off x="742950" y="611187"/>
            <a:ext cx="7581900" cy="2286000"/>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3" name="Group 78"/>
          <p:cNvGrpSpPr>
            <a:grpSpLocks/>
          </p:cNvGrpSpPr>
          <p:nvPr/>
        </p:nvGrpSpPr>
        <p:grpSpPr bwMode="auto">
          <a:xfrm>
            <a:off x="76200" y="1296987"/>
            <a:ext cx="1425575" cy="914400"/>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4" name="Group 79"/>
          <p:cNvGrpSpPr>
            <a:grpSpLocks/>
          </p:cNvGrpSpPr>
          <p:nvPr/>
        </p:nvGrpSpPr>
        <p:grpSpPr bwMode="auto">
          <a:xfrm>
            <a:off x="1573213" y="1296987"/>
            <a:ext cx="1427162" cy="914400"/>
            <a:chOff x="1332811" y="640080"/>
            <a:chExt cx="1267271" cy="85344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5" name="Group 80"/>
          <p:cNvGrpSpPr>
            <a:grpSpLocks/>
          </p:cNvGrpSpPr>
          <p:nvPr/>
        </p:nvGrpSpPr>
        <p:grpSpPr bwMode="auto">
          <a:xfrm>
            <a:off x="3071813" y="1052736"/>
            <a:ext cx="1427162" cy="1368152"/>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dirty="0" smtClean="0">
                  <a:ln/>
                  <a:solidFill>
                    <a:schemeClr val="bg1"/>
                  </a:solidFill>
                  <a:latin typeface="Arial"/>
                </a:rPr>
                <a:t>3.  Future </a:t>
              </a:r>
              <a:r>
                <a:rPr lang="en-US" dirty="0">
                  <a:ln/>
                  <a:solidFill>
                    <a:schemeClr val="bg1"/>
                  </a:solidFill>
                  <a:latin typeface="Arial"/>
                </a:rPr>
                <a:t>State Definition</a:t>
              </a:r>
            </a:p>
          </p:txBody>
        </p:sp>
      </p:grpSp>
      <p:grpSp>
        <p:nvGrpSpPr>
          <p:cNvPr id="6" name="Group 81"/>
          <p:cNvGrpSpPr>
            <a:grpSpLocks/>
          </p:cNvGrpSpPr>
          <p:nvPr/>
        </p:nvGrpSpPr>
        <p:grpSpPr bwMode="auto">
          <a:xfrm>
            <a:off x="4570413" y="1296987"/>
            <a:ext cx="1425575" cy="914400"/>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solidFill>
                  <a:schemeClr val="tx2"/>
                </a:solidFill>
                <a:latin typeface="Arial"/>
              </a:endParaRPr>
            </a:p>
          </p:txBody>
        </p:sp>
      </p:grpSp>
      <p:grpSp>
        <p:nvGrpSpPr>
          <p:cNvPr id="7" name="Group 82"/>
          <p:cNvGrpSpPr>
            <a:grpSpLocks/>
          </p:cNvGrpSpPr>
          <p:nvPr/>
        </p:nvGrpSpPr>
        <p:grpSpPr bwMode="auto">
          <a:xfrm>
            <a:off x="6067425" y="1296987"/>
            <a:ext cx="1427163" cy="914400"/>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8" name="Group 83"/>
          <p:cNvGrpSpPr>
            <a:grpSpLocks/>
          </p:cNvGrpSpPr>
          <p:nvPr/>
        </p:nvGrpSpPr>
        <p:grpSpPr bwMode="auto">
          <a:xfrm>
            <a:off x="7566025" y="1296987"/>
            <a:ext cx="1425575" cy="914400"/>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sp>
        <p:nvSpPr>
          <p:cNvPr id="55" name="Rectangle 54"/>
          <p:cNvSpPr/>
          <p:nvPr/>
        </p:nvSpPr>
        <p:spPr>
          <a:xfrm>
            <a:off x="33131" y="2492896"/>
            <a:ext cx="3286477" cy="369332"/>
          </a:xfrm>
          <a:prstGeom prst="rect">
            <a:avLst/>
          </a:prstGeom>
        </p:spPr>
        <p:txBody>
          <a:bodyPr wrap="none">
            <a:spAutoFit/>
          </a:bodyPr>
          <a:lstStyle/>
          <a:p>
            <a:pPr algn="ctr" defTabSz="533400">
              <a:lnSpc>
                <a:spcPct val="90000"/>
              </a:lnSpc>
              <a:spcAft>
                <a:spcPct val="35000"/>
              </a:spcAft>
              <a:defRPr/>
            </a:pPr>
            <a:r>
              <a:rPr lang="en-US" sz="2000" b="1" dirty="0" smtClean="0">
                <a:ln/>
                <a:latin typeface="Arial" pitchFamily="34" charset="0"/>
                <a:cs typeface="Arial" pitchFamily="34" charset="0"/>
              </a:rPr>
              <a:t>3.  Future State Definition</a:t>
            </a:r>
          </a:p>
        </p:txBody>
      </p:sp>
      <p:sp>
        <p:nvSpPr>
          <p:cNvPr id="38" name="Rounded Rectangle 37"/>
          <p:cNvSpPr/>
          <p:nvPr/>
        </p:nvSpPr>
        <p:spPr bwMode="auto">
          <a:xfrm>
            <a:off x="152400" y="2973387"/>
            <a:ext cx="8686800" cy="312420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Process Reengineering and To –be process definition</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Identify IT enablement opportunities and requirements</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Define changes to the legal and regulatory environment</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Develop People change and capacity building plan</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Develop project awareness and communication requirements…</a:t>
            </a:r>
          </a:p>
          <a:p>
            <a:pPr marL="342900" indent="-342900">
              <a:buFont typeface="+mj-lt"/>
              <a:buAutoNum type="arabicPeriod"/>
            </a:pPr>
            <a:endParaRPr lang="en-US" sz="1600" dirty="0"/>
          </a:p>
        </p:txBody>
      </p:sp>
      <p:sp>
        <p:nvSpPr>
          <p:cNvPr id="24" name="Slide Number Placeholder 23"/>
          <p:cNvSpPr>
            <a:spLocks noGrp="1"/>
          </p:cNvSpPr>
          <p:nvPr>
            <p:ph type="sldNum" sz="quarter" idx="12"/>
          </p:nvPr>
        </p:nvSpPr>
        <p:spPr/>
        <p:txBody>
          <a:bodyPr/>
          <a:lstStyle/>
          <a:p>
            <a:fld id="{DBF9FACD-51A1-45BB-9008-464F46D38E77}" type="slidenum">
              <a:rPr lang="en-IN" smtClean="0"/>
              <a:pPr/>
              <a:t>5</a:t>
            </a:fld>
            <a:endParaRPr lang="en-IN"/>
          </a:p>
        </p:txBody>
      </p:sp>
      <p:sp>
        <p:nvSpPr>
          <p:cNvPr id="29" name="TextBox 28"/>
          <p:cNvSpPr txBox="1"/>
          <p:nvPr/>
        </p:nvSpPr>
        <p:spPr>
          <a:xfrm>
            <a:off x="611560"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1</a:t>
            </a:r>
            <a:endParaRPr lang="en-IN" sz="2000" dirty="0">
              <a:solidFill>
                <a:schemeClr val="bg1"/>
              </a:solidFill>
              <a:latin typeface="Arial" pitchFamily="34" charset="0"/>
              <a:cs typeface="Arial" pitchFamily="34" charset="0"/>
            </a:endParaRPr>
          </a:p>
        </p:txBody>
      </p:sp>
      <p:sp>
        <p:nvSpPr>
          <p:cNvPr id="32" name="TextBox 31"/>
          <p:cNvSpPr txBox="1"/>
          <p:nvPr/>
        </p:nvSpPr>
        <p:spPr>
          <a:xfrm>
            <a:off x="2051720" y="1556792"/>
            <a:ext cx="327334" cy="400110"/>
          </a:xfrm>
          <a:prstGeom prst="rect">
            <a:avLst/>
          </a:prstGeom>
          <a:noFill/>
        </p:spPr>
        <p:txBody>
          <a:bodyPr wrap="none" rtlCol="0">
            <a:spAutoFit/>
          </a:bodyPr>
          <a:lstStyle/>
          <a:p>
            <a:r>
              <a:rPr lang="en-US" sz="2000" dirty="0" smtClean="0">
                <a:latin typeface="Arial" pitchFamily="34" charset="0"/>
                <a:cs typeface="Arial" pitchFamily="34" charset="0"/>
              </a:rPr>
              <a:t>2</a:t>
            </a:r>
            <a:endParaRPr lang="en-IN" sz="2000" dirty="0">
              <a:latin typeface="Arial" pitchFamily="34" charset="0"/>
              <a:cs typeface="Arial" pitchFamily="34" charset="0"/>
            </a:endParaRPr>
          </a:p>
        </p:txBody>
      </p:sp>
      <p:sp>
        <p:nvSpPr>
          <p:cNvPr id="35" name="TextBox 34"/>
          <p:cNvSpPr txBox="1"/>
          <p:nvPr/>
        </p:nvSpPr>
        <p:spPr>
          <a:xfrm>
            <a:off x="5148064"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4</a:t>
            </a:r>
            <a:endParaRPr lang="en-IN" sz="2000" dirty="0">
              <a:solidFill>
                <a:schemeClr val="bg1"/>
              </a:solidFill>
              <a:latin typeface="Arial" pitchFamily="34" charset="0"/>
              <a:cs typeface="Arial" pitchFamily="34" charset="0"/>
            </a:endParaRPr>
          </a:p>
        </p:txBody>
      </p:sp>
      <p:sp>
        <p:nvSpPr>
          <p:cNvPr id="41" name="TextBox 40"/>
          <p:cNvSpPr txBox="1"/>
          <p:nvPr/>
        </p:nvSpPr>
        <p:spPr>
          <a:xfrm>
            <a:off x="6588224"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5</a:t>
            </a:r>
            <a:endParaRPr lang="en-IN" sz="2000" dirty="0">
              <a:solidFill>
                <a:schemeClr val="bg1"/>
              </a:solidFill>
              <a:latin typeface="Arial" pitchFamily="34" charset="0"/>
              <a:cs typeface="Arial" pitchFamily="34" charset="0"/>
            </a:endParaRPr>
          </a:p>
        </p:txBody>
      </p:sp>
      <p:sp>
        <p:nvSpPr>
          <p:cNvPr id="44" name="TextBox 43"/>
          <p:cNvSpPr txBox="1"/>
          <p:nvPr/>
        </p:nvSpPr>
        <p:spPr>
          <a:xfrm>
            <a:off x="8100392" y="1556792"/>
            <a:ext cx="32733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6</a:t>
            </a:r>
            <a:endParaRPr lang="en-IN" sz="2000" dirty="0">
              <a:solidFill>
                <a:schemeClr val="bg1"/>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304800"/>
            <a:ext cx="8804275" cy="820737"/>
          </a:xfrm>
        </p:spPr>
        <p:txBody>
          <a:bodyPr>
            <a:normAutofit/>
          </a:bodyPr>
          <a:lstStyle/>
          <a:p>
            <a:pPr algn="l"/>
            <a:r>
              <a:rPr lang="en-US" sz="3200" dirty="0">
                <a:solidFill>
                  <a:srgbClr val="7030A0"/>
                </a:solidFill>
                <a:cs typeface="Arial" pitchFamily="34" charset="0"/>
              </a:rPr>
              <a:t>e-Governance Project Lifecycle</a:t>
            </a:r>
          </a:p>
        </p:txBody>
      </p:sp>
      <p:sp>
        <p:nvSpPr>
          <p:cNvPr id="25" name="Right Arrow 24"/>
          <p:cNvSpPr/>
          <p:nvPr/>
        </p:nvSpPr>
        <p:spPr>
          <a:xfrm>
            <a:off x="742950" y="611186"/>
            <a:ext cx="7581900" cy="2529781"/>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3" name="Group 78"/>
          <p:cNvGrpSpPr>
            <a:grpSpLocks/>
          </p:cNvGrpSpPr>
          <p:nvPr/>
        </p:nvGrpSpPr>
        <p:grpSpPr bwMode="auto">
          <a:xfrm>
            <a:off x="76200" y="1296987"/>
            <a:ext cx="1425575" cy="914400"/>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4" name="Group 79"/>
          <p:cNvGrpSpPr>
            <a:grpSpLocks/>
          </p:cNvGrpSpPr>
          <p:nvPr/>
        </p:nvGrpSpPr>
        <p:grpSpPr bwMode="auto">
          <a:xfrm>
            <a:off x="1619672" y="1340768"/>
            <a:ext cx="1427162" cy="914400"/>
            <a:chOff x="1332811" y="640080"/>
            <a:chExt cx="1267271" cy="85344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endParaRPr lang="en-US" sz="1200" dirty="0">
                <a:ln/>
                <a:latin typeface="Arial"/>
              </a:endParaRPr>
            </a:p>
          </p:txBody>
        </p:sp>
      </p:grpSp>
      <p:grpSp>
        <p:nvGrpSpPr>
          <p:cNvPr id="5" name="Group 80"/>
          <p:cNvGrpSpPr>
            <a:grpSpLocks/>
          </p:cNvGrpSpPr>
          <p:nvPr/>
        </p:nvGrpSpPr>
        <p:grpSpPr bwMode="auto">
          <a:xfrm>
            <a:off x="3071813" y="1296987"/>
            <a:ext cx="1427162" cy="914400"/>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bg1"/>
                  </a:solidFill>
                  <a:latin typeface="Arial" pitchFamily="34" charset="0"/>
                  <a:cs typeface="Arial" pitchFamily="34" charset="0"/>
                </a:rPr>
                <a:t>3.  </a:t>
              </a:r>
              <a:endParaRPr lang="en-US" sz="2000" dirty="0">
                <a:ln/>
                <a:solidFill>
                  <a:schemeClr val="bg1"/>
                </a:solidFill>
                <a:latin typeface="Arial" pitchFamily="34" charset="0"/>
                <a:cs typeface="Arial" pitchFamily="34" charset="0"/>
              </a:endParaRPr>
            </a:p>
          </p:txBody>
        </p:sp>
      </p:grpSp>
      <p:grpSp>
        <p:nvGrpSpPr>
          <p:cNvPr id="6" name="Group 81"/>
          <p:cNvGrpSpPr>
            <a:grpSpLocks/>
          </p:cNvGrpSpPr>
          <p:nvPr/>
        </p:nvGrpSpPr>
        <p:grpSpPr bwMode="auto">
          <a:xfrm>
            <a:off x="4570413" y="1124744"/>
            <a:ext cx="1425575" cy="1368152"/>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tx1"/>
                  </a:solidFill>
                  <a:latin typeface="Arial"/>
                </a:rPr>
                <a:t>4</a:t>
              </a:r>
              <a:r>
                <a:rPr lang="en-US" sz="1600" dirty="0" smtClean="0">
                  <a:ln/>
                  <a:solidFill>
                    <a:schemeClr val="tx1"/>
                  </a:solidFill>
                  <a:latin typeface="Arial"/>
                </a:rPr>
                <a:t>. Implementation </a:t>
              </a:r>
              <a:r>
                <a:rPr lang="en-US" sz="1600" dirty="0">
                  <a:ln/>
                  <a:solidFill>
                    <a:schemeClr val="tx1"/>
                  </a:solidFill>
                  <a:latin typeface="Arial"/>
                </a:rPr>
                <a:t>approach and sourci</a:t>
              </a:r>
              <a:r>
                <a:rPr lang="en-US" sz="2000" dirty="0">
                  <a:ln/>
                  <a:solidFill>
                    <a:schemeClr val="tx1"/>
                  </a:solidFill>
                  <a:latin typeface="Arial"/>
                </a:rPr>
                <a:t>n</a:t>
              </a:r>
              <a:r>
                <a:rPr lang="en-US" sz="2000" dirty="0">
                  <a:ln/>
                  <a:solidFill>
                    <a:schemeClr val="tx2"/>
                  </a:solidFill>
                  <a:latin typeface="Arial"/>
                </a:rPr>
                <a:t>g</a:t>
              </a:r>
            </a:p>
          </p:txBody>
        </p:sp>
      </p:grpSp>
      <p:grpSp>
        <p:nvGrpSpPr>
          <p:cNvPr id="7" name="Group 82"/>
          <p:cNvGrpSpPr>
            <a:grpSpLocks/>
          </p:cNvGrpSpPr>
          <p:nvPr/>
        </p:nvGrpSpPr>
        <p:grpSpPr bwMode="auto">
          <a:xfrm>
            <a:off x="6067425" y="1296987"/>
            <a:ext cx="1427163" cy="914400"/>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latin typeface="Arial"/>
                </a:rPr>
                <a:t>5. </a:t>
              </a:r>
              <a:endParaRPr lang="en-US" sz="2000" dirty="0">
                <a:ln/>
                <a:latin typeface="Arial"/>
              </a:endParaRPr>
            </a:p>
          </p:txBody>
        </p:sp>
      </p:grpSp>
      <p:grpSp>
        <p:nvGrpSpPr>
          <p:cNvPr id="8" name="Group 83"/>
          <p:cNvGrpSpPr>
            <a:grpSpLocks/>
          </p:cNvGrpSpPr>
          <p:nvPr/>
        </p:nvGrpSpPr>
        <p:grpSpPr bwMode="auto">
          <a:xfrm>
            <a:off x="7566025" y="1296987"/>
            <a:ext cx="1425575" cy="914400"/>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latin typeface="Arial"/>
                </a:rPr>
                <a:t>6. </a:t>
              </a:r>
              <a:endParaRPr lang="en-US" sz="2000" dirty="0">
                <a:ln/>
                <a:latin typeface="Arial"/>
              </a:endParaRPr>
            </a:p>
          </p:txBody>
        </p:sp>
      </p:grpSp>
      <p:sp>
        <p:nvSpPr>
          <p:cNvPr id="55" name="Rectangle 54"/>
          <p:cNvSpPr/>
          <p:nvPr/>
        </p:nvSpPr>
        <p:spPr>
          <a:xfrm>
            <a:off x="467544" y="2780928"/>
            <a:ext cx="5339923" cy="369332"/>
          </a:xfrm>
          <a:prstGeom prst="rect">
            <a:avLst/>
          </a:prstGeom>
        </p:spPr>
        <p:txBody>
          <a:bodyPr wrap="none">
            <a:spAutoFit/>
          </a:bodyPr>
          <a:lstStyle/>
          <a:p>
            <a:pPr algn="ctr" defTabSz="533400">
              <a:lnSpc>
                <a:spcPct val="90000"/>
              </a:lnSpc>
              <a:spcAft>
                <a:spcPct val="35000"/>
              </a:spcAft>
              <a:defRPr/>
            </a:pPr>
            <a:r>
              <a:rPr lang="en-US" sz="2000" b="1" dirty="0" smtClean="0">
                <a:ln/>
                <a:latin typeface="Arial" pitchFamily="34" charset="0"/>
                <a:cs typeface="Arial" pitchFamily="34" charset="0"/>
              </a:rPr>
              <a:t>4.  Implementation approach and sourcing</a:t>
            </a:r>
          </a:p>
        </p:txBody>
      </p:sp>
      <p:sp>
        <p:nvSpPr>
          <p:cNvPr id="35" name="Rounded Rectangle 34"/>
          <p:cNvSpPr/>
          <p:nvPr/>
        </p:nvSpPr>
        <p:spPr bwMode="auto">
          <a:xfrm>
            <a:off x="179512" y="3212976"/>
            <a:ext cx="8686800" cy="3456384"/>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Define implementation approach and phasing plan (functional and geographic)</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Assess detailed funding requirements and business model</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Develop vendor evaluation and selection criteria</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Develop KPIs and performance levels for services and systems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Develop RFP</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Bid evaluation and vendor selection</a:t>
            </a:r>
          </a:p>
          <a:p>
            <a:pPr marL="342900" indent="-342900">
              <a:buFont typeface="+mj-lt"/>
              <a:buAutoNum type="arabicPeriod"/>
            </a:pPr>
            <a:endParaRPr lang="en-US" sz="2000" dirty="0">
              <a:solidFill>
                <a:schemeClr val="tx1"/>
              </a:solidFill>
            </a:endParaRPr>
          </a:p>
        </p:txBody>
      </p:sp>
      <p:sp>
        <p:nvSpPr>
          <p:cNvPr id="24" name="TextBox 23"/>
          <p:cNvSpPr txBox="1"/>
          <p:nvPr/>
        </p:nvSpPr>
        <p:spPr>
          <a:xfrm>
            <a:off x="611560" y="1556792"/>
            <a:ext cx="450764" cy="400110"/>
          </a:xfrm>
          <a:prstGeom prst="rect">
            <a:avLst/>
          </a:prstGeom>
          <a:noFill/>
        </p:spPr>
        <p:txBody>
          <a:bodyPr wrap="none" rtlCol="0">
            <a:spAutoFit/>
          </a:bodyPr>
          <a:lstStyle/>
          <a:p>
            <a:r>
              <a:rPr lang="en-US" sz="2000" dirty="0" smtClean="0">
                <a:solidFill>
                  <a:schemeClr val="bg1"/>
                </a:solidFill>
                <a:latin typeface="Arial" pitchFamily="34" charset="0"/>
                <a:cs typeface="Arial" pitchFamily="34" charset="0"/>
              </a:rPr>
              <a:t>1.</a:t>
            </a:r>
            <a:r>
              <a:rPr lang="en-US" dirty="0" smtClean="0"/>
              <a:t> </a:t>
            </a:r>
            <a:endParaRPr lang="en-IN" dirty="0"/>
          </a:p>
        </p:txBody>
      </p:sp>
      <p:sp>
        <p:nvSpPr>
          <p:cNvPr id="26" name="TextBox 25"/>
          <p:cNvSpPr txBox="1"/>
          <p:nvPr/>
        </p:nvSpPr>
        <p:spPr>
          <a:xfrm>
            <a:off x="2195736" y="1556792"/>
            <a:ext cx="468398" cy="400110"/>
          </a:xfrm>
          <a:prstGeom prst="rect">
            <a:avLst/>
          </a:prstGeom>
          <a:noFill/>
        </p:spPr>
        <p:txBody>
          <a:bodyPr wrap="none" rtlCol="0">
            <a:spAutoFit/>
          </a:bodyPr>
          <a:lstStyle/>
          <a:p>
            <a:r>
              <a:rPr lang="en-US" sz="2000" dirty="0" smtClean="0">
                <a:latin typeface="Arial" pitchFamily="34" charset="0"/>
                <a:cs typeface="Arial" pitchFamily="34" charset="0"/>
              </a:rPr>
              <a:t>2. </a:t>
            </a:r>
            <a:endParaRPr lang="en-IN" sz="2000" dirty="0">
              <a:latin typeface="Arial" pitchFamily="34" charset="0"/>
              <a:cs typeface="Arial" pitchFamily="34" charset="0"/>
            </a:endParaRPr>
          </a:p>
        </p:txBody>
      </p:sp>
      <p:sp>
        <p:nvSpPr>
          <p:cNvPr id="29" name="Slide Number Placeholder 28"/>
          <p:cNvSpPr>
            <a:spLocks noGrp="1"/>
          </p:cNvSpPr>
          <p:nvPr>
            <p:ph type="sldNum" sz="quarter" idx="12"/>
          </p:nvPr>
        </p:nvSpPr>
        <p:spPr/>
        <p:txBody>
          <a:bodyPr/>
          <a:lstStyle/>
          <a:p>
            <a:fld id="{DBF9FACD-51A1-45BB-9008-464F46D38E77}" type="slidenum">
              <a:rPr lang="en-IN" smtClean="0"/>
              <a:pPr/>
              <a:t>6</a:t>
            </a:fld>
            <a:endParaRPr lang="en-IN"/>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381000"/>
            <a:ext cx="8804275" cy="820737"/>
          </a:xfrm>
        </p:spPr>
        <p:txBody>
          <a:bodyPr>
            <a:normAutofit/>
          </a:bodyPr>
          <a:lstStyle/>
          <a:p>
            <a:pPr algn="l"/>
            <a:r>
              <a:rPr lang="en-US" sz="3200" dirty="0">
                <a:solidFill>
                  <a:srgbClr val="7030A0"/>
                </a:solidFill>
              </a:rPr>
              <a:t>e-Governance Project Lifecycle</a:t>
            </a:r>
          </a:p>
        </p:txBody>
      </p:sp>
      <p:sp>
        <p:nvSpPr>
          <p:cNvPr id="25" name="Right Arrow 24"/>
          <p:cNvSpPr/>
          <p:nvPr/>
        </p:nvSpPr>
        <p:spPr>
          <a:xfrm>
            <a:off x="742950" y="548680"/>
            <a:ext cx="7581900" cy="2520279"/>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3" name="Group 78"/>
          <p:cNvGrpSpPr>
            <a:grpSpLocks/>
          </p:cNvGrpSpPr>
          <p:nvPr/>
        </p:nvGrpSpPr>
        <p:grpSpPr bwMode="auto">
          <a:xfrm>
            <a:off x="76200" y="1373187"/>
            <a:ext cx="1425575" cy="914400"/>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latin typeface="Arial"/>
                </a:rPr>
                <a:t>1.</a:t>
              </a:r>
              <a:endParaRPr lang="en-US" sz="2000" dirty="0">
                <a:ln/>
                <a:latin typeface="Arial"/>
              </a:endParaRPr>
            </a:p>
          </p:txBody>
        </p:sp>
      </p:grpSp>
      <p:grpSp>
        <p:nvGrpSpPr>
          <p:cNvPr id="4" name="Group 79"/>
          <p:cNvGrpSpPr>
            <a:grpSpLocks/>
          </p:cNvGrpSpPr>
          <p:nvPr/>
        </p:nvGrpSpPr>
        <p:grpSpPr bwMode="auto">
          <a:xfrm>
            <a:off x="1573213" y="1373187"/>
            <a:ext cx="1427162" cy="914400"/>
            <a:chOff x="1332811" y="640080"/>
            <a:chExt cx="1267271" cy="85344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tx1"/>
                  </a:solidFill>
                  <a:latin typeface="Arial"/>
                </a:rPr>
                <a:t>2.</a:t>
              </a:r>
              <a:endParaRPr lang="en-US" sz="2000" dirty="0">
                <a:ln/>
                <a:solidFill>
                  <a:schemeClr val="tx1"/>
                </a:solidFill>
                <a:latin typeface="Arial"/>
              </a:endParaRPr>
            </a:p>
          </p:txBody>
        </p:sp>
      </p:grpSp>
      <p:grpSp>
        <p:nvGrpSpPr>
          <p:cNvPr id="5" name="Group 80"/>
          <p:cNvGrpSpPr>
            <a:grpSpLocks/>
          </p:cNvGrpSpPr>
          <p:nvPr/>
        </p:nvGrpSpPr>
        <p:grpSpPr bwMode="auto">
          <a:xfrm>
            <a:off x="3071813" y="1373187"/>
            <a:ext cx="1427162" cy="914400"/>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bg1"/>
                  </a:solidFill>
                  <a:latin typeface="Arial"/>
                </a:rPr>
                <a:t>3. </a:t>
              </a:r>
              <a:endParaRPr lang="en-US" sz="2000" dirty="0">
                <a:ln/>
                <a:solidFill>
                  <a:schemeClr val="bg1"/>
                </a:solidFill>
                <a:latin typeface="Arial"/>
              </a:endParaRPr>
            </a:p>
          </p:txBody>
        </p:sp>
      </p:grpSp>
      <p:grpSp>
        <p:nvGrpSpPr>
          <p:cNvPr id="6" name="Group 81"/>
          <p:cNvGrpSpPr>
            <a:grpSpLocks/>
          </p:cNvGrpSpPr>
          <p:nvPr/>
        </p:nvGrpSpPr>
        <p:grpSpPr bwMode="auto">
          <a:xfrm>
            <a:off x="4570413" y="1373187"/>
            <a:ext cx="1425575" cy="914400"/>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bg1"/>
                  </a:solidFill>
                  <a:latin typeface="Arial"/>
                </a:rPr>
                <a:t>4. </a:t>
              </a:r>
              <a:endParaRPr lang="en-US" sz="2000" dirty="0">
                <a:ln/>
                <a:solidFill>
                  <a:schemeClr val="bg1"/>
                </a:solidFill>
                <a:latin typeface="Arial"/>
              </a:endParaRPr>
            </a:p>
          </p:txBody>
        </p:sp>
      </p:grpSp>
      <p:grpSp>
        <p:nvGrpSpPr>
          <p:cNvPr id="7" name="Group 82"/>
          <p:cNvGrpSpPr>
            <a:grpSpLocks/>
          </p:cNvGrpSpPr>
          <p:nvPr/>
        </p:nvGrpSpPr>
        <p:grpSpPr bwMode="auto">
          <a:xfrm>
            <a:off x="6067425" y="1124744"/>
            <a:ext cx="1427163" cy="1368151"/>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dirty="0" smtClean="0">
                  <a:ln/>
                  <a:solidFill>
                    <a:schemeClr val="tx1"/>
                  </a:solidFill>
                  <a:latin typeface="Arial"/>
                </a:rPr>
                <a:t>5. </a:t>
              </a:r>
            </a:p>
            <a:p>
              <a:pPr algn="ctr" defTabSz="533400">
                <a:lnSpc>
                  <a:spcPct val="90000"/>
                </a:lnSpc>
                <a:spcAft>
                  <a:spcPct val="35000"/>
                </a:spcAft>
                <a:defRPr/>
              </a:pPr>
              <a:r>
                <a:rPr lang="en-US" dirty="0" smtClean="0">
                  <a:ln/>
                  <a:solidFill>
                    <a:schemeClr val="tx1"/>
                  </a:solidFill>
                  <a:latin typeface="Arial"/>
                </a:rPr>
                <a:t>Develop and implement IT system</a:t>
              </a:r>
              <a:endParaRPr lang="en-US" dirty="0">
                <a:ln/>
                <a:solidFill>
                  <a:schemeClr val="tx1"/>
                </a:solidFill>
                <a:latin typeface="Arial"/>
              </a:endParaRPr>
            </a:p>
          </p:txBody>
        </p:sp>
      </p:grpSp>
      <p:grpSp>
        <p:nvGrpSpPr>
          <p:cNvPr id="8" name="Group 83"/>
          <p:cNvGrpSpPr>
            <a:grpSpLocks/>
          </p:cNvGrpSpPr>
          <p:nvPr/>
        </p:nvGrpSpPr>
        <p:grpSpPr bwMode="auto">
          <a:xfrm>
            <a:off x="7566025" y="1373187"/>
            <a:ext cx="1425575" cy="914400"/>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latin typeface="Arial"/>
                </a:rPr>
                <a:t>6. </a:t>
              </a:r>
              <a:endParaRPr lang="en-US" sz="2000" dirty="0">
                <a:ln/>
                <a:latin typeface="Arial"/>
              </a:endParaRPr>
            </a:p>
          </p:txBody>
        </p:sp>
      </p:grpSp>
      <p:sp>
        <p:nvSpPr>
          <p:cNvPr id="55" name="Rectangle 54"/>
          <p:cNvSpPr/>
          <p:nvPr/>
        </p:nvSpPr>
        <p:spPr>
          <a:xfrm>
            <a:off x="755576" y="2636912"/>
            <a:ext cx="4110484" cy="369332"/>
          </a:xfrm>
          <a:prstGeom prst="rect">
            <a:avLst/>
          </a:prstGeom>
        </p:spPr>
        <p:txBody>
          <a:bodyPr wrap="none">
            <a:spAutoFit/>
          </a:bodyPr>
          <a:lstStyle/>
          <a:p>
            <a:pPr algn="ctr" defTabSz="533400">
              <a:lnSpc>
                <a:spcPct val="90000"/>
              </a:lnSpc>
              <a:spcAft>
                <a:spcPct val="35000"/>
              </a:spcAft>
              <a:defRPr/>
            </a:pPr>
            <a:r>
              <a:rPr lang="en-US" sz="2000" b="1" dirty="0" smtClean="0">
                <a:ln/>
              </a:rPr>
              <a:t>5.  Develop and implement IT system</a:t>
            </a:r>
          </a:p>
        </p:txBody>
      </p:sp>
      <p:sp>
        <p:nvSpPr>
          <p:cNvPr id="32" name="Rounded Rectangle 31"/>
          <p:cNvSpPr/>
          <p:nvPr/>
        </p:nvSpPr>
        <p:spPr bwMode="auto">
          <a:xfrm>
            <a:off x="152400" y="3049586"/>
            <a:ext cx="8686800" cy="3475757"/>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Definition of detailed functional and technical requirements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System design and development</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Software quality assurance, acceptance testing and auditing</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Training and capacity building</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Change management and project communications</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Project documentation</a:t>
            </a:r>
          </a:p>
          <a:p>
            <a:pPr marL="342900" indent="-342900">
              <a:spcBef>
                <a:spcPts val="600"/>
              </a:spcBef>
              <a:spcAft>
                <a:spcPts val="600"/>
              </a:spcAft>
              <a:buFont typeface="+mj-lt"/>
              <a:buAutoNum type="arabicPeriod"/>
            </a:pPr>
            <a:r>
              <a:rPr lang="en-US" sz="2000" dirty="0" smtClean="0">
                <a:solidFill>
                  <a:schemeClr val="tx1"/>
                </a:solidFill>
                <a:latin typeface="Arial" charset="0"/>
                <a:cs typeface="Arial" charset="0"/>
              </a:rPr>
              <a:t>Project go-live</a:t>
            </a:r>
          </a:p>
        </p:txBody>
      </p:sp>
      <p:sp>
        <p:nvSpPr>
          <p:cNvPr id="24" name="Slide Number Placeholder 23"/>
          <p:cNvSpPr>
            <a:spLocks noGrp="1"/>
          </p:cNvSpPr>
          <p:nvPr>
            <p:ph type="sldNum" sz="quarter" idx="12"/>
          </p:nvPr>
        </p:nvSpPr>
        <p:spPr/>
        <p:txBody>
          <a:bodyPr/>
          <a:lstStyle/>
          <a:p>
            <a:fld id="{DBF9FACD-51A1-45BB-9008-464F46D38E77}" type="slidenum">
              <a:rPr lang="en-IN" smtClean="0"/>
              <a:pPr/>
              <a:t>7</a:t>
            </a:fld>
            <a:endParaRPr lang="en-IN"/>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925" y="304800"/>
            <a:ext cx="8804275" cy="820737"/>
          </a:xfrm>
        </p:spPr>
        <p:txBody>
          <a:bodyPr>
            <a:normAutofit/>
          </a:bodyPr>
          <a:lstStyle/>
          <a:p>
            <a:pPr algn="l"/>
            <a:r>
              <a:rPr lang="en-US" sz="3200" dirty="0">
                <a:solidFill>
                  <a:srgbClr val="7030A0"/>
                </a:solidFill>
              </a:rPr>
              <a:t>e-Governance Project Lifecycle</a:t>
            </a:r>
          </a:p>
        </p:txBody>
      </p:sp>
      <p:sp>
        <p:nvSpPr>
          <p:cNvPr id="25" name="Right Arrow 24"/>
          <p:cNvSpPr/>
          <p:nvPr/>
        </p:nvSpPr>
        <p:spPr>
          <a:xfrm>
            <a:off x="742950" y="548680"/>
            <a:ext cx="7933506" cy="2348507"/>
          </a:xfrm>
          <a:prstGeom prst="rightArrow">
            <a:avLst/>
          </a:prstGeom>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3" name="Group 78"/>
          <p:cNvGrpSpPr>
            <a:grpSpLocks/>
          </p:cNvGrpSpPr>
          <p:nvPr/>
        </p:nvGrpSpPr>
        <p:grpSpPr bwMode="auto">
          <a:xfrm>
            <a:off x="76200" y="1296987"/>
            <a:ext cx="1425575" cy="914400"/>
            <a:chOff x="2176" y="640080"/>
            <a:chExt cx="1267271" cy="853440"/>
          </a:xfrm>
        </p:grpSpPr>
        <p:sp>
          <p:nvSpPr>
            <p:cNvPr id="27" name="Rounded Rectangle 26"/>
            <p:cNvSpPr/>
            <p:nvPr/>
          </p:nvSpPr>
          <p:spPr>
            <a:xfrm>
              <a:off x="2176"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8" name="Rounded Rectangle 5"/>
            <p:cNvSpPr/>
            <p:nvPr/>
          </p:nvSpPr>
          <p:spPr>
            <a:xfrm>
              <a:off x="43102"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latin typeface="Arial"/>
                </a:rPr>
                <a:t>1.</a:t>
              </a:r>
              <a:endParaRPr lang="en-US" sz="2000" dirty="0">
                <a:ln/>
                <a:latin typeface="Arial"/>
              </a:endParaRPr>
            </a:p>
          </p:txBody>
        </p:sp>
      </p:grpSp>
      <p:grpSp>
        <p:nvGrpSpPr>
          <p:cNvPr id="4" name="Group 79"/>
          <p:cNvGrpSpPr>
            <a:grpSpLocks/>
          </p:cNvGrpSpPr>
          <p:nvPr/>
        </p:nvGrpSpPr>
        <p:grpSpPr bwMode="auto">
          <a:xfrm>
            <a:off x="1573213" y="1296987"/>
            <a:ext cx="1427162" cy="914400"/>
            <a:chOff x="1332811" y="640080"/>
            <a:chExt cx="1267271" cy="853440"/>
          </a:xfrm>
        </p:grpSpPr>
        <p:sp>
          <p:nvSpPr>
            <p:cNvPr id="30" name="Rounded Rectangle 29"/>
            <p:cNvSpPr/>
            <p:nvPr/>
          </p:nvSpPr>
          <p:spPr>
            <a:xfrm>
              <a:off x="1332811" y="640080"/>
              <a:ext cx="1267271" cy="853440"/>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1" name="Rounded Rectangle 7"/>
            <p:cNvSpPr/>
            <p:nvPr/>
          </p:nvSpPr>
          <p:spPr>
            <a:xfrm>
              <a:off x="1373690"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tx1"/>
                  </a:solidFill>
                  <a:latin typeface="Arial"/>
                </a:rPr>
                <a:t>2.</a:t>
              </a:r>
              <a:r>
                <a:rPr lang="en-US" sz="2000" dirty="0" smtClean="0">
                  <a:ln/>
                  <a:latin typeface="Arial"/>
                </a:rPr>
                <a:t> </a:t>
              </a:r>
              <a:endParaRPr lang="en-US" sz="2000" dirty="0">
                <a:ln/>
                <a:latin typeface="Arial"/>
              </a:endParaRPr>
            </a:p>
          </p:txBody>
        </p:sp>
      </p:grpSp>
      <p:grpSp>
        <p:nvGrpSpPr>
          <p:cNvPr id="5" name="Group 80"/>
          <p:cNvGrpSpPr>
            <a:grpSpLocks/>
          </p:cNvGrpSpPr>
          <p:nvPr/>
        </p:nvGrpSpPr>
        <p:grpSpPr bwMode="auto">
          <a:xfrm>
            <a:off x="3071813" y="1296987"/>
            <a:ext cx="1427162" cy="914400"/>
            <a:chOff x="2663446" y="640080"/>
            <a:chExt cx="1267271" cy="853440"/>
          </a:xfrm>
        </p:grpSpPr>
        <p:sp>
          <p:nvSpPr>
            <p:cNvPr id="33" name="Rounded Rectangle 32"/>
            <p:cNvSpPr/>
            <p:nvPr/>
          </p:nvSpPr>
          <p:spPr>
            <a:xfrm>
              <a:off x="2663446" y="640080"/>
              <a:ext cx="1267271" cy="853440"/>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34" name="Rounded Rectangle 9"/>
            <p:cNvSpPr/>
            <p:nvPr/>
          </p:nvSpPr>
          <p:spPr>
            <a:xfrm>
              <a:off x="2704325" y="681567"/>
              <a:ext cx="1185512"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bg1"/>
                  </a:solidFill>
                  <a:latin typeface="Arial"/>
                </a:rPr>
                <a:t>3.  </a:t>
              </a:r>
              <a:endParaRPr lang="en-US" sz="2000" dirty="0">
                <a:ln/>
                <a:solidFill>
                  <a:schemeClr val="bg1"/>
                </a:solidFill>
                <a:latin typeface="Arial"/>
              </a:endParaRPr>
            </a:p>
          </p:txBody>
        </p:sp>
      </p:grpSp>
      <p:grpSp>
        <p:nvGrpSpPr>
          <p:cNvPr id="6" name="Group 81"/>
          <p:cNvGrpSpPr>
            <a:grpSpLocks/>
          </p:cNvGrpSpPr>
          <p:nvPr/>
        </p:nvGrpSpPr>
        <p:grpSpPr bwMode="auto">
          <a:xfrm>
            <a:off x="4570413" y="1296987"/>
            <a:ext cx="1425575" cy="914400"/>
            <a:chOff x="3994081" y="640080"/>
            <a:chExt cx="1267271" cy="853440"/>
          </a:xfrm>
        </p:grpSpPr>
        <p:sp>
          <p:nvSpPr>
            <p:cNvPr id="36" name="Rounded Rectangle 35"/>
            <p:cNvSpPr/>
            <p:nvPr/>
          </p:nvSpPr>
          <p:spPr>
            <a:xfrm>
              <a:off x="3994081" y="640080"/>
              <a:ext cx="1267271" cy="85344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37" name="Rounded Rectangle 11"/>
            <p:cNvSpPr/>
            <p:nvPr/>
          </p:nvSpPr>
          <p:spPr>
            <a:xfrm>
              <a:off x="4035006"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bg1"/>
                  </a:solidFill>
                  <a:latin typeface="Arial"/>
                </a:rPr>
                <a:t>4. </a:t>
              </a:r>
              <a:endParaRPr lang="en-US" sz="2000" dirty="0">
                <a:ln/>
                <a:solidFill>
                  <a:schemeClr val="bg1"/>
                </a:solidFill>
                <a:latin typeface="Arial"/>
              </a:endParaRPr>
            </a:p>
          </p:txBody>
        </p:sp>
      </p:grpSp>
      <p:grpSp>
        <p:nvGrpSpPr>
          <p:cNvPr id="7" name="Group 82"/>
          <p:cNvGrpSpPr>
            <a:grpSpLocks/>
          </p:cNvGrpSpPr>
          <p:nvPr/>
        </p:nvGrpSpPr>
        <p:grpSpPr bwMode="auto">
          <a:xfrm>
            <a:off x="6067425" y="1296987"/>
            <a:ext cx="1427163" cy="914400"/>
            <a:chOff x="5324716" y="640080"/>
            <a:chExt cx="1267271" cy="853440"/>
          </a:xfrm>
        </p:grpSpPr>
        <p:sp>
          <p:nvSpPr>
            <p:cNvPr id="39" name="Rounded Rectangle 38"/>
            <p:cNvSpPr/>
            <p:nvPr/>
          </p:nvSpPr>
          <p:spPr>
            <a:xfrm>
              <a:off x="5324716" y="640080"/>
              <a:ext cx="1267271" cy="853440"/>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40" name="Rounded Rectangle 13"/>
            <p:cNvSpPr/>
            <p:nvPr/>
          </p:nvSpPr>
          <p:spPr>
            <a:xfrm>
              <a:off x="5365596" y="681567"/>
              <a:ext cx="118551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2000" dirty="0" smtClean="0">
                  <a:ln/>
                  <a:solidFill>
                    <a:schemeClr val="tx1"/>
                  </a:solidFill>
                  <a:latin typeface="Arial"/>
                </a:rPr>
                <a:t>5. </a:t>
              </a:r>
              <a:endParaRPr lang="en-US" sz="2000" dirty="0">
                <a:ln/>
                <a:solidFill>
                  <a:schemeClr val="tx1"/>
                </a:solidFill>
                <a:latin typeface="Arial"/>
              </a:endParaRPr>
            </a:p>
          </p:txBody>
        </p:sp>
      </p:grpSp>
      <p:grpSp>
        <p:nvGrpSpPr>
          <p:cNvPr id="8" name="Group 83"/>
          <p:cNvGrpSpPr>
            <a:grpSpLocks/>
          </p:cNvGrpSpPr>
          <p:nvPr/>
        </p:nvGrpSpPr>
        <p:grpSpPr bwMode="auto">
          <a:xfrm>
            <a:off x="7566025" y="1124744"/>
            <a:ext cx="1425575" cy="1440159"/>
            <a:chOff x="6655351" y="640080"/>
            <a:chExt cx="1267271" cy="853440"/>
          </a:xfrm>
        </p:grpSpPr>
        <p:sp>
          <p:nvSpPr>
            <p:cNvPr id="42" name="Rounded Rectangle 41"/>
            <p:cNvSpPr/>
            <p:nvPr/>
          </p:nvSpPr>
          <p:spPr>
            <a:xfrm>
              <a:off x="6655351" y="640080"/>
              <a:ext cx="1267271" cy="85344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43" name="Rounded Rectangle 15"/>
            <p:cNvSpPr/>
            <p:nvPr/>
          </p:nvSpPr>
          <p:spPr>
            <a:xfrm>
              <a:off x="6696277" y="681567"/>
              <a:ext cx="1185421" cy="770467"/>
            </a:xfrm>
            <a:prstGeom prst="rect">
              <a:avLst/>
            </a:prstGeom>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600" dirty="0" smtClean="0">
                  <a:ln/>
                  <a:latin typeface="Arial"/>
                </a:rPr>
                <a:t>6.  Operate and </a:t>
              </a:r>
              <a:r>
                <a:rPr lang="en-US" sz="1600" dirty="0">
                  <a:ln/>
                  <a:latin typeface="Arial"/>
                </a:rPr>
                <a:t>sustain</a:t>
              </a:r>
            </a:p>
          </p:txBody>
        </p:sp>
      </p:grpSp>
      <p:sp>
        <p:nvSpPr>
          <p:cNvPr id="55" name="Rectangle 54"/>
          <p:cNvSpPr/>
          <p:nvPr/>
        </p:nvSpPr>
        <p:spPr>
          <a:xfrm>
            <a:off x="539552" y="2492896"/>
            <a:ext cx="3002746" cy="369332"/>
          </a:xfrm>
          <a:prstGeom prst="rect">
            <a:avLst/>
          </a:prstGeom>
        </p:spPr>
        <p:txBody>
          <a:bodyPr wrap="none">
            <a:spAutoFit/>
          </a:bodyPr>
          <a:lstStyle/>
          <a:p>
            <a:pPr algn="ctr" defTabSz="533400">
              <a:lnSpc>
                <a:spcPct val="90000"/>
              </a:lnSpc>
              <a:spcAft>
                <a:spcPct val="35000"/>
              </a:spcAft>
              <a:defRPr/>
            </a:pPr>
            <a:r>
              <a:rPr lang="en-US" sz="2000" b="1" dirty="0" smtClean="0">
                <a:ln/>
                <a:latin typeface="Arial" pitchFamily="34" charset="0"/>
                <a:cs typeface="Arial" pitchFamily="34" charset="0"/>
              </a:rPr>
              <a:t>6.  Operate and sustain</a:t>
            </a:r>
          </a:p>
        </p:txBody>
      </p:sp>
      <p:sp>
        <p:nvSpPr>
          <p:cNvPr id="35" name="Rounded Rectangle 34"/>
          <p:cNvSpPr/>
          <p:nvPr/>
        </p:nvSpPr>
        <p:spPr bwMode="auto">
          <a:xfrm>
            <a:off x="152400" y="2973387"/>
            <a:ext cx="8686800" cy="3124200"/>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System operations and maintenance</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Software change management</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Rollout services and systems (functionality and geography)</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Objectives and benefits evaluation and reinforcement</a:t>
            </a:r>
          </a:p>
          <a:p>
            <a:pPr marL="342900" indent="-342900">
              <a:spcBef>
                <a:spcPts val="600"/>
              </a:spcBef>
              <a:spcAft>
                <a:spcPts val="600"/>
              </a:spcAft>
              <a:buFont typeface="+mj-lt"/>
              <a:buAutoNum type="arabicPeriod"/>
            </a:pPr>
            <a:r>
              <a:rPr lang="en-US" sz="2000" dirty="0" smtClean="0">
                <a:solidFill>
                  <a:schemeClr val="bg1"/>
                </a:solidFill>
                <a:latin typeface="Arial" charset="0"/>
                <a:cs typeface="Arial" charset="0"/>
              </a:rPr>
              <a:t>Sustained change, capacity building and communications..</a:t>
            </a:r>
          </a:p>
        </p:txBody>
      </p:sp>
      <p:sp>
        <p:nvSpPr>
          <p:cNvPr id="24" name="Slide Number Placeholder 23"/>
          <p:cNvSpPr>
            <a:spLocks noGrp="1"/>
          </p:cNvSpPr>
          <p:nvPr>
            <p:ph type="sldNum" sz="quarter" idx="12"/>
          </p:nvPr>
        </p:nvSpPr>
        <p:spPr/>
        <p:txBody>
          <a:bodyPr/>
          <a:lstStyle/>
          <a:p>
            <a:fld id="{DBF9FACD-51A1-45BB-9008-464F46D38E77}" type="slidenum">
              <a:rPr lang="en-IN" smtClean="0"/>
              <a:pPr/>
              <a:t>8</a:t>
            </a:fld>
            <a:endParaRPr lang="en-IN"/>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ight Arrow 5"/>
          <p:cNvSpPr/>
          <p:nvPr/>
        </p:nvSpPr>
        <p:spPr>
          <a:xfrm>
            <a:off x="742950" y="404664"/>
            <a:ext cx="7933506" cy="2567136"/>
          </a:xfrm>
          <a:prstGeom prst="rightArrow">
            <a:avLst/>
          </a:prstGeom>
          <a:solidFill>
            <a:srgbClr val="FFC000"/>
          </a:solidFill>
        </p:spPr>
        <p:style>
          <a:lnRef idx="0">
            <a:schemeClr val="dk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grpSp>
        <p:nvGrpSpPr>
          <p:cNvPr id="2" name="Group 78"/>
          <p:cNvGrpSpPr>
            <a:grpSpLocks/>
          </p:cNvGrpSpPr>
          <p:nvPr/>
        </p:nvGrpSpPr>
        <p:grpSpPr bwMode="auto">
          <a:xfrm>
            <a:off x="76200" y="1371600"/>
            <a:ext cx="1425575" cy="914400"/>
            <a:chOff x="2176" y="640080"/>
            <a:chExt cx="1267271" cy="853440"/>
          </a:xfrm>
          <a:solidFill>
            <a:schemeClr val="bg2">
              <a:lumMod val="50000"/>
            </a:schemeClr>
          </a:solidFill>
        </p:grpSpPr>
        <p:sp>
          <p:nvSpPr>
            <p:cNvPr id="8" name="Rounded Rectangle 7"/>
            <p:cNvSpPr/>
            <p:nvPr/>
          </p:nvSpPr>
          <p:spPr>
            <a:xfrm>
              <a:off x="2176" y="640080"/>
              <a:ext cx="1267271" cy="853440"/>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9" name="Rounded Rectangle 5"/>
            <p:cNvSpPr/>
            <p:nvPr/>
          </p:nvSpPr>
          <p:spPr>
            <a:xfrm>
              <a:off x="43102" y="681567"/>
              <a:ext cx="1185421"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b="1" dirty="0">
                  <a:ln/>
                  <a:solidFill>
                    <a:srgbClr val="002060"/>
                  </a:solidFill>
                </a:rPr>
                <a:t>Vision &amp; Strategy Development</a:t>
              </a:r>
            </a:p>
          </p:txBody>
        </p:sp>
      </p:grpSp>
      <p:grpSp>
        <p:nvGrpSpPr>
          <p:cNvPr id="3" name="Group 79"/>
          <p:cNvGrpSpPr>
            <a:grpSpLocks/>
          </p:cNvGrpSpPr>
          <p:nvPr/>
        </p:nvGrpSpPr>
        <p:grpSpPr bwMode="auto">
          <a:xfrm>
            <a:off x="1573213" y="1371600"/>
            <a:ext cx="1427162" cy="914400"/>
            <a:chOff x="1332811" y="640080"/>
            <a:chExt cx="1267271" cy="853440"/>
          </a:xfrm>
          <a:solidFill>
            <a:schemeClr val="bg2">
              <a:lumMod val="50000"/>
            </a:schemeClr>
          </a:solidFill>
        </p:grpSpPr>
        <p:sp>
          <p:nvSpPr>
            <p:cNvPr id="11" name="Rounded Rectangle 10"/>
            <p:cNvSpPr/>
            <p:nvPr/>
          </p:nvSpPr>
          <p:spPr>
            <a:xfrm>
              <a:off x="1332811" y="640080"/>
              <a:ext cx="1267271" cy="853440"/>
            </a:xfrm>
            <a:prstGeom prst="roundRect">
              <a:avLst/>
            </a:prstGeom>
            <a:grp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2" name="Rounded Rectangle 7"/>
            <p:cNvSpPr/>
            <p:nvPr/>
          </p:nvSpPr>
          <p:spPr>
            <a:xfrm>
              <a:off x="1373690" y="681567"/>
              <a:ext cx="1185512"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b="1" dirty="0">
                  <a:ln/>
                  <a:solidFill>
                    <a:srgbClr val="002060"/>
                  </a:solidFill>
                </a:rPr>
                <a:t>Current State Assessment</a:t>
              </a:r>
            </a:p>
          </p:txBody>
        </p:sp>
      </p:grpSp>
      <p:grpSp>
        <p:nvGrpSpPr>
          <p:cNvPr id="4" name="Group 80"/>
          <p:cNvGrpSpPr>
            <a:grpSpLocks/>
          </p:cNvGrpSpPr>
          <p:nvPr/>
        </p:nvGrpSpPr>
        <p:grpSpPr bwMode="auto">
          <a:xfrm>
            <a:off x="3071813" y="1371600"/>
            <a:ext cx="1427162" cy="914400"/>
            <a:chOff x="2663446" y="640080"/>
            <a:chExt cx="1267271" cy="853440"/>
          </a:xfrm>
          <a:solidFill>
            <a:schemeClr val="bg2">
              <a:lumMod val="50000"/>
            </a:schemeClr>
          </a:solidFill>
        </p:grpSpPr>
        <p:sp>
          <p:nvSpPr>
            <p:cNvPr id="14" name="Rounded Rectangle 13"/>
            <p:cNvSpPr/>
            <p:nvPr/>
          </p:nvSpPr>
          <p:spPr>
            <a:xfrm>
              <a:off x="2663446" y="640080"/>
              <a:ext cx="1267271" cy="853440"/>
            </a:xfrm>
            <a:prstGeom prst="roundRect">
              <a:avLst/>
            </a:prstGeom>
            <a:grp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Rounded Rectangle 9"/>
            <p:cNvSpPr/>
            <p:nvPr/>
          </p:nvSpPr>
          <p:spPr>
            <a:xfrm>
              <a:off x="2704325" y="681567"/>
              <a:ext cx="1185512"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b="1" dirty="0">
                  <a:ln/>
                  <a:solidFill>
                    <a:srgbClr val="002060"/>
                  </a:solidFill>
                </a:rPr>
                <a:t>Future State Definition</a:t>
              </a:r>
            </a:p>
          </p:txBody>
        </p:sp>
      </p:grpSp>
      <p:grpSp>
        <p:nvGrpSpPr>
          <p:cNvPr id="5" name="Group 81"/>
          <p:cNvGrpSpPr>
            <a:grpSpLocks/>
          </p:cNvGrpSpPr>
          <p:nvPr/>
        </p:nvGrpSpPr>
        <p:grpSpPr bwMode="auto">
          <a:xfrm>
            <a:off x="4570413" y="1371600"/>
            <a:ext cx="1425575" cy="914400"/>
            <a:chOff x="3994081" y="640080"/>
            <a:chExt cx="1267271" cy="853440"/>
          </a:xfrm>
          <a:solidFill>
            <a:schemeClr val="bg2">
              <a:lumMod val="75000"/>
            </a:schemeClr>
          </a:solidFill>
        </p:grpSpPr>
        <p:sp>
          <p:nvSpPr>
            <p:cNvPr id="17" name="Rounded Rectangle 16"/>
            <p:cNvSpPr/>
            <p:nvPr/>
          </p:nvSpPr>
          <p:spPr>
            <a:xfrm>
              <a:off x="3994081" y="640080"/>
              <a:ext cx="1267271" cy="853440"/>
            </a:xfrm>
            <a:prstGeom prst="roundRect">
              <a:avLst/>
            </a:pr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8" name="Rounded Rectangle 11"/>
            <p:cNvSpPr/>
            <p:nvPr/>
          </p:nvSpPr>
          <p:spPr>
            <a:xfrm>
              <a:off x="4035006" y="681567"/>
              <a:ext cx="1185421"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b="1" dirty="0">
                  <a:ln/>
                  <a:solidFill>
                    <a:srgbClr val="002060"/>
                  </a:solidFill>
                </a:rPr>
                <a:t>Implementation approach and sourcing</a:t>
              </a:r>
            </a:p>
          </p:txBody>
        </p:sp>
      </p:grpSp>
      <p:grpSp>
        <p:nvGrpSpPr>
          <p:cNvPr id="7" name="Group 82"/>
          <p:cNvGrpSpPr>
            <a:grpSpLocks/>
          </p:cNvGrpSpPr>
          <p:nvPr/>
        </p:nvGrpSpPr>
        <p:grpSpPr bwMode="auto">
          <a:xfrm>
            <a:off x="6067425" y="1371600"/>
            <a:ext cx="1427163" cy="914400"/>
            <a:chOff x="5324716" y="640080"/>
            <a:chExt cx="1267271" cy="853440"/>
          </a:xfrm>
          <a:solidFill>
            <a:schemeClr val="bg2">
              <a:lumMod val="90000"/>
            </a:schemeClr>
          </a:solidFill>
        </p:grpSpPr>
        <p:sp>
          <p:nvSpPr>
            <p:cNvPr id="20" name="Rounded Rectangle 19"/>
            <p:cNvSpPr/>
            <p:nvPr/>
          </p:nvSpPr>
          <p:spPr>
            <a:xfrm>
              <a:off x="5324716" y="640080"/>
              <a:ext cx="1267271" cy="853440"/>
            </a:xfrm>
            <a:prstGeom prst="roundRect">
              <a:avLst/>
            </a:prstGeom>
            <a:grpFill/>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21" name="Rounded Rectangle 13"/>
            <p:cNvSpPr/>
            <p:nvPr/>
          </p:nvSpPr>
          <p:spPr>
            <a:xfrm>
              <a:off x="5365596" y="681567"/>
              <a:ext cx="1185511"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200" b="1" dirty="0">
                  <a:ln/>
                  <a:solidFill>
                    <a:srgbClr val="002060"/>
                  </a:solidFill>
                </a:rPr>
                <a:t>Develop and implement </a:t>
              </a:r>
              <a:r>
                <a:rPr lang="en-US" sz="1200" b="1" dirty="0" smtClean="0">
                  <a:ln/>
                  <a:solidFill>
                    <a:srgbClr val="002060"/>
                  </a:solidFill>
                </a:rPr>
                <a:t>IT </a:t>
              </a:r>
              <a:r>
                <a:rPr lang="en-US" sz="1200" b="1" dirty="0">
                  <a:ln/>
                  <a:solidFill>
                    <a:srgbClr val="002060"/>
                  </a:solidFill>
                </a:rPr>
                <a:t>system</a:t>
              </a:r>
            </a:p>
          </p:txBody>
        </p:sp>
      </p:grpSp>
      <p:grpSp>
        <p:nvGrpSpPr>
          <p:cNvPr id="10" name="Group 83"/>
          <p:cNvGrpSpPr>
            <a:grpSpLocks/>
          </p:cNvGrpSpPr>
          <p:nvPr/>
        </p:nvGrpSpPr>
        <p:grpSpPr bwMode="auto">
          <a:xfrm>
            <a:off x="7566025" y="1371600"/>
            <a:ext cx="1425575" cy="914400"/>
            <a:chOff x="6655351" y="640080"/>
            <a:chExt cx="1267271" cy="853440"/>
          </a:xfrm>
          <a:solidFill>
            <a:schemeClr val="bg2">
              <a:lumMod val="90000"/>
            </a:schemeClr>
          </a:solidFill>
        </p:grpSpPr>
        <p:sp>
          <p:nvSpPr>
            <p:cNvPr id="23" name="Rounded Rectangle 22"/>
            <p:cNvSpPr/>
            <p:nvPr/>
          </p:nvSpPr>
          <p:spPr>
            <a:xfrm>
              <a:off x="6655351" y="640080"/>
              <a:ext cx="1267271" cy="853440"/>
            </a:xfrm>
            <a:prstGeom prst="roundRect">
              <a:avLst/>
            </a:prstGeom>
            <a:grp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4" name="Rounded Rectangle 15"/>
            <p:cNvSpPr/>
            <p:nvPr/>
          </p:nvSpPr>
          <p:spPr>
            <a:xfrm>
              <a:off x="6696277" y="681567"/>
              <a:ext cx="1185421" cy="770467"/>
            </a:xfrm>
            <a:prstGeom prst="rect">
              <a:avLst/>
            </a:prstGeom>
            <a:grpFill/>
          </p:spPr>
          <p:style>
            <a:lnRef idx="0">
              <a:scrgbClr r="0" g="0" b="0"/>
            </a:lnRef>
            <a:fillRef idx="0">
              <a:scrgbClr r="0" g="0" b="0"/>
            </a:fillRef>
            <a:effectRef idx="0">
              <a:scrgbClr r="0" g="0" b="0"/>
            </a:effectRef>
            <a:fontRef idx="minor">
              <a:schemeClr val="lt1"/>
            </a:fontRef>
          </p:style>
          <p:txBody>
            <a:bodyPr lIns="45720" rIns="45720" spcCol="1270" anchor="ctr"/>
            <a:lstStyle/>
            <a:p>
              <a:pPr algn="ctr" defTabSz="533400">
                <a:lnSpc>
                  <a:spcPct val="90000"/>
                </a:lnSpc>
                <a:spcAft>
                  <a:spcPct val="35000"/>
                </a:spcAft>
                <a:defRPr/>
              </a:pPr>
              <a:r>
                <a:rPr lang="en-US" sz="1400" b="1" dirty="0">
                  <a:ln/>
                  <a:solidFill>
                    <a:srgbClr val="002060"/>
                  </a:solidFill>
                </a:rPr>
                <a:t>Operate and sustain</a:t>
              </a:r>
            </a:p>
          </p:txBody>
        </p:sp>
      </p:grpSp>
      <p:sp>
        <p:nvSpPr>
          <p:cNvPr id="10250" name="TextBox 28"/>
          <p:cNvSpPr txBox="1">
            <a:spLocks noChangeArrowheads="1"/>
          </p:cNvSpPr>
          <p:nvPr/>
        </p:nvSpPr>
        <p:spPr bwMode="auto">
          <a:xfrm>
            <a:off x="42863" y="2438400"/>
            <a:ext cx="1576809" cy="4154984"/>
          </a:xfrm>
          <a:prstGeom prst="rect">
            <a:avLst/>
          </a:prstGeom>
          <a:noFill/>
          <a:ln w="9525">
            <a:noFill/>
            <a:miter lim="800000"/>
            <a:headEnd/>
            <a:tailEnd/>
          </a:ln>
        </p:spPr>
        <p:txBody>
          <a:bodyPr wrap="square">
            <a:spAutoFit/>
          </a:bodyPr>
          <a:lstStyle/>
          <a:p>
            <a:pPr>
              <a:spcBef>
                <a:spcPts val="600"/>
              </a:spcBef>
              <a:spcAft>
                <a:spcPts val="600"/>
              </a:spcAft>
            </a:pPr>
            <a:r>
              <a:rPr lang="en-US" sz="1200" b="1" dirty="0">
                <a:cs typeface="Arial" pitchFamily="34" charset="0"/>
              </a:rPr>
              <a:t>Stakeholder Needs Assessment</a:t>
            </a:r>
          </a:p>
          <a:p>
            <a:pPr>
              <a:spcBef>
                <a:spcPts val="600"/>
              </a:spcBef>
              <a:spcAft>
                <a:spcPts val="600"/>
              </a:spcAft>
            </a:pPr>
            <a:r>
              <a:rPr lang="en-US" sz="1200" b="1" dirty="0">
                <a:cs typeface="Arial" pitchFamily="34" charset="0"/>
              </a:rPr>
              <a:t>Define clear vision &amp; objectives</a:t>
            </a:r>
          </a:p>
          <a:p>
            <a:pPr>
              <a:spcBef>
                <a:spcPts val="600"/>
              </a:spcBef>
              <a:spcAft>
                <a:spcPts val="600"/>
              </a:spcAft>
            </a:pPr>
            <a:r>
              <a:rPr lang="en-US" sz="1200" b="1" dirty="0">
                <a:cs typeface="Arial" pitchFamily="34" charset="0"/>
              </a:rPr>
              <a:t>Prioritization of services and projects</a:t>
            </a:r>
          </a:p>
          <a:p>
            <a:pPr>
              <a:spcBef>
                <a:spcPts val="600"/>
              </a:spcBef>
              <a:spcAft>
                <a:spcPts val="600"/>
              </a:spcAft>
            </a:pPr>
            <a:r>
              <a:rPr lang="en-US" sz="1200" b="1" dirty="0">
                <a:cs typeface="Arial" pitchFamily="34" charset="0"/>
              </a:rPr>
              <a:t>Incorporate domestic and global </a:t>
            </a:r>
            <a:r>
              <a:rPr lang="en-US" sz="1200" b="1" dirty="0" err="1">
                <a:cs typeface="Arial" pitchFamily="34" charset="0"/>
              </a:rPr>
              <a:t>learnings</a:t>
            </a:r>
            <a:endParaRPr lang="en-US" sz="1200" b="1" dirty="0">
              <a:cs typeface="Arial" pitchFamily="34" charset="0"/>
            </a:endParaRPr>
          </a:p>
          <a:p>
            <a:pPr>
              <a:spcBef>
                <a:spcPts val="600"/>
              </a:spcBef>
              <a:spcAft>
                <a:spcPts val="600"/>
              </a:spcAft>
            </a:pPr>
            <a:r>
              <a:rPr lang="en-US" sz="1200" b="1" dirty="0">
                <a:cs typeface="Arial" pitchFamily="34" charset="0"/>
              </a:rPr>
              <a:t>Identify institutional structures &amp; capacities for implementation</a:t>
            </a:r>
          </a:p>
          <a:p>
            <a:pPr>
              <a:spcBef>
                <a:spcPts val="600"/>
              </a:spcBef>
              <a:spcAft>
                <a:spcPts val="600"/>
              </a:spcAft>
            </a:pPr>
            <a:r>
              <a:rPr lang="en-US" sz="1200" b="1" dirty="0">
                <a:cs typeface="Arial" pitchFamily="34" charset="0"/>
              </a:rPr>
              <a:t>Define funding requirements</a:t>
            </a:r>
          </a:p>
          <a:p>
            <a:pPr>
              <a:spcBef>
                <a:spcPts val="600"/>
              </a:spcBef>
              <a:spcAft>
                <a:spcPts val="600"/>
              </a:spcAft>
            </a:pPr>
            <a:r>
              <a:rPr lang="en-US" sz="1200" b="1" dirty="0">
                <a:cs typeface="Arial" pitchFamily="34" charset="0"/>
              </a:rPr>
              <a:t>Define monitoring and evaluation approach</a:t>
            </a:r>
            <a:r>
              <a:rPr lang="en-US" sz="1200" dirty="0">
                <a:solidFill>
                  <a:srgbClr val="002060"/>
                </a:solidFill>
                <a:cs typeface="Arial" pitchFamily="34" charset="0"/>
              </a:rPr>
              <a:t>.</a:t>
            </a:r>
          </a:p>
        </p:txBody>
      </p:sp>
      <p:sp>
        <p:nvSpPr>
          <p:cNvPr id="10251" name="TextBox 29"/>
          <p:cNvSpPr txBox="1">
            <a:spLocks noChangeArrowheads="1"/>
          </p:cNvSpPr>
          <p:nvPr/>
        </p:nvSpPr>
        <p:spPr bwMode="auto">
          <a:xfrm>
            <a:off x="1584325" y="2438400"/>
            <a:ext cx="1600200" cy="4031873"/>
          </a:xfrm>
          <a:prstGeom prst="rect">
            <a:avLst/>
          </a:prstGeom>
          <a:noFill/>
          <a:ln w="9525">
            <a:noFill/>
            <a:miter lim="800000"/>
            <a:headEnd/>
            <a:tailEnd/>
          </a:ln>
        </p:spPr>
        <p:txBody>
          <a:bodyPr>
            <a:spAutoFit/>
          </a:bodyPr>
          <a:lstStyle/>
          <a:p>
            <a:pPr>
              <a:spcBef>
                <a:spcPts val="600"/>
              </a:spcBef>
              <a:spcAft>
                <a:spcPts val="600"/>
              </a:spcAft>
            </a:pPr>
            <a:r>
              <a:rPr lang="en-US" sz="1200" b="1" dirty="0">
                <a:cs typeface="Arial" pitchFamily="34" charset="0"/>
              </a:rPr>
              <a:t>Critical assessment of current business processes and pain areas</a:t>
            </a:r>
          </a:p>
          <a:p>
            <a:pPr>
              <a:spcBef>
                <a:spcPts val="600"/>
              </a:spcBef>
              <a:spcAft>
                <a:spcPts val="600"/>
              </a:spcAft>
            </a:pPr>
            <a:r>
              <a:rPr lang="en-US" sz="1200" b="1" dirty="0">
                <a:cs typeface="Arial" pitchFamily="34" charset="0"/>
              </a:rPr>
              <a:t>Best practices in similar environments</a:t>
            </a:r>
          </a:p>
          <a:p>
            <a:pPr>
              <a:spcBef>
                <a:spcPts val="600"/>
              </a:spcBef>
              <a:spcAft>
                <a:spcPts val="600"/>
              </a:spcAft>
            </a:pPr>
            <a:r>
              <a:rPr lang="en-US" sz="1200" b="1" dirty="0">
                <a:cs typeface="Arial" pitchFamily="34" charset="0"/>
              </a:rPr>
              <a:t>Assess legal framework and current limitations</a:t>
            </a:r>
          </a:p>
          <a:p>
            <a:pPr>
              <a:spcBef>
                <a:spcPts val="600"/>
              </a:spcBef>
              <a:spcAft>
                <a:spcPts val="600"/>
              </a:spcAft>
            </a:pPr>
            <a:r>
              <a:rPr lang="en-US" sz="1200" b="1" dirty="0">
                <a:cs typeface="Arial" pitchFamily="34" charset="0"/>
              </a:rPr>
              <a:t>Assess current ICT systems and their ability to support future plans</a:t>
            </a:r>
          </a:p>
          <a:p>
            <a:pPr>
              <a:spcBef>
                <a:spcPts val="600"/>
              </a:spcBef>
              <a:spcAft>
                <a:spcPts val="600"/>
              </a:spcAft>
            </a:pPr>
            <a:r>
              <a:rPr lang="en-US" sz="1200" b="1" dirty="0">
                <a:cs typeface="Arial" pitchFamily="34" charset="0"/>
              </a:rPr>
              <a:t>Assessment of current capacities at all levels and their preparedness for e-governance.</a:t>
            </a:r>
          </a:p>
        </p:txBody>
      </p:sp>
      <p:sp>
        <p:nvSpPr>
          <p:cNvPr id="10252" name="TextBox 30"/>
          <p:cNvSpPr txBox="1">
            <a:spLocks noChangeArrowheads="1"/>
          </p:cNvSpPr>
          <p:nvPr/>
        </p:nvSpPr>
        <p:spPr bwMode="auto">
          <a:xfrm>
            <a:off x="3063875" y="2438400"/>
            <a:ext cx="1600200" cy="3847207"/>
          </a:xfrm>
          <a:prstGeom prst="rect">
            <a:avLst/>
          </a:prstGeom>
          <a:noFill/>
          <a:ln w="9525">
            <a:noFill/>
            <a:miter lim="800000"/>
            <a:headEnd/>
            <a:tailEnd/>
          </a:ln>
        </p:spPr>
        <p:txBody>
          <a:bodyPr wrap="square">
            <a:spAutoFit/>
          </a:bodyPr>
          <a:lstStyle/>
          <a:p>
            <a:pPr>
              <a:spcBef>
                <a:spcPts val="600"/>
              </a:spcBef>
              <a:spcAft>
                <a:spcPts val="600"/>
              </a:spcAft>
            </a:pPr>
            <a:r>
              <a:rPr lang="en-US" sz="1200" b="1" dirty="0">
                <a:cs typeface="Arial" pitchFamily="34" charset="0"/>
              </a:rPr>
              <a:t>Process reengineering and to –be process definition</a:t>
            </a:r>
          </a:p>
          <a:p>
            <a:pPr>
              <a:spcBef>
                <a:spcPts val="600"/>
              </a:spcBef>
              <a:spcAft>
                <a:spcPts val="600"/>
              </a:spcAft>
            </a:pPr>
            <a:r>
              <a:rPr lang="en-US" sz="1200" b="1" dirty="0">
                <a:cs typeface="Arial" pitchFamily="34" charset="0"/>
              </a:rPr>
              <a:t>Identity IT enablement opportunities and requirements</a:t>
            </a:r>
          </a:p>
          <a:p>
            <a:pPr>
              <a:spcBef>
                <a:spcPts val="600"/>
              </a:spcBef>
              <a:spcAft>
                <a:spcPts val="600"/>
              </a:spcAft>
            </a:pPr>
            <a:r>
              <a:rPr lang="en-US" sz="1200" b="1" dirty="0">
                <a:cs typeface="Arial" pitchFamily="34" charset="0"/>
              </a:rPr>
              <a:t>Define changes to the legal and regulatory environment</a:t>
            </a:r>
          </a:p>
          <a:p>
            <a:pPr>
              <a:spcBef>
                <a:spcPts val="600"/>
              </a:spcBef>
              <a:spcAft>
                <a:spcPts val="600"/>
              </a:spcAft>
            </a:pPr>
            <a:r>
              <a:rPr lang="en-US" sz="1200" b="1" dirty="0">
                <a:cs typeface="Arial" pitchFamily="34" charset="0"/>
              </a:rPr>
              <a:t>Develop People change and capacity building plan</a:t>
            </a:r>
          </a:p>
          <a:p>
            <a:pPr>
              <a:spcBef>
                <a:spcPts val="600"/>
              </a:spcBef>
              <a:spcAft>
                <a:spcPts val="600"/>
              </a:spcAft>
            </a:pPr>
            <a:r>
              <a:rPr lang="en-US" sz="1200" b="1" dirty="0">
                <a:cs typeface="Arial" pitchFamily="34" charset="0"/>
              </a:rPr>
              <a:t>Develop project awareness and communication requirements</a:t>
            </a:r>
            <a:r>
              <a:rPr lang="en-US" sz="1200" dirty="0">
                <a:cs typeface="Arial" pitchFamily="34" charset="0"/>
              </a:rPr>
              <a:t>…</a:t>
            </a:r>
          </a:p>
        </p:txBody>
      </p:sp>
      <p:sp>
        <p:nvSpPr>
          <p:cNvPr id="10253" name="TextBox 31"/>
          <p:cNvSpPr txBox="1">
            <a:spLocks noChangeArrowheads="1"/>
          </p:cNvSpPr>
          <p:nvPr/>
        </p:nvSpPr>
        <p:spPr bwMode="auto">
          <a:xfrm>
            <a:off x="4495800" y="2438400"/>
            <a:ext cx="1600200" cy="4524315"/>
          </a:xfrm>
          <a:prstGeom prst="rect">
            <a:avLst/>
          </a:prstGeom>
          <a:noFill/>
          <a:ln w="9525">
            <a:noFill/>
            <a:miter lim="800000"/>
            <a:headEnd/>
            <a:tailEnd/>
          </a:ln>
        </p:spPr>
        <p:txBody>
          <a:bodyPr>
            <a:spAutoFit/>
          </a:bodyPr>
          <a:lstStyle>
            <a:defPPr>
              <a:defRPr lang="en-US"/>
            </a:defPPr>
            <a:lvl1pPr>
              <a:spcBef>
                <a:spcPts val="600"/>
              </a:spcBef>
              <a:spcAft>
                <a:spcPts val="600"/>
              </a:spcAft>
              <a:defRPr sz="1100">
                <a:solidFill>
                  <a:schemeClr val="accent1"/>
                </a:solidFill>
                <a:cs typeface="Arial" pitchFamily="34" charset="0"/>
              </a:defRPr>
            </a:lvl1pPr>
          </a:lstStyle>
          <a:p>
            <a:r>
              <a:rPr lang="en-US" sz="1200" b="1" dirty="0">
                <a:solidFill>
                  <a:schemeClr val="tx1"/>
                </a:solidFill>
              </a:rPr>
              <a:t>Define implementation approach and phasing plan (functional and geographic)</a:t>
            </a:r>
          </a:p>
          <a:p>
            <a:r>
              <a:rPr lang="en-US" sz="1200" b="1" dirty="0">
                <a:solidFill>
                  <a:schemeClr val="tx1"/>
                </a:solidFill>
              </a:rPr>
              <a:t>Assess detailed funding requirements and business model</a:t>
            </a:r>
          </a:p>
          <a:p>
            <a:r>
              <a:rPr lang="en-US" sz="1200" b="1" dirty="0">
                <a:solidFill>
                  <a:schemeClr val="tx1"/>
                </a:solidFill>
              </a:rPr>
              <a:t>Prepare DPR</a:t>
            </a:r>
          </a:p>
          <a:p>
            <a:r>
              <a:rPr lang="en-US" sz="1200" b="1" dirty="0">
                <a:solidFill>
                  <a:schemeClr val="tx1"/>
                </a:solidFill>
              </a:rPr>
              <a:t>Develop vendor evaluation and selection criteria</a:t>
            </a:r>
          </a:p>
          <a:p>
            <a:r>
              <a:rPr lang="en-US" sz="1200" b="1" dirty="0">
                <a:solidFill>
                  <a:schemeClr val="tx1"/>
                </a:solidFill>
              </a:rPr>
              <a:t>Develop KPIs and performance levels for services and systems</a:t>
            </a:r>
          </a:p>
          <a:p>
            <a:r>
              <a:rPr lang="en-US" sz="1200" b="1" dirty="0">
                <a:solidFill>
                  <a:schemeClr val="tx1"/>
                </a:solidFill>
              </a:rPr>
              <a:t>Develop RFP</a:t>
            </a:r>
          </a:p>
          <a:p>
            <a:r>
              <a:rPr lang="en-US" sz="1200" b="1" dirty="0">
                <a:solidFill>
                  <a:schemeClr val="tx1"/>
                </a:solidFill>
              </a:rPr>
              <a:t>Bid evaluation and vendor selection</a:t>
            </a:r>
          </a:p>
        </p:txBody>
      </p:sp>
      <p:sp>
        <p:nvSpPr>
          <p:cNvPr id="10254" name="TextBox 32"/>
          <p:cNvSpPr txBox="1">
            <a:spLocks noChangeArrowheads="1"/>
          </p:cNvSpPr>
          <p:nvPr/>
        </p:nvSpPr>
        <p:spPr bwMode="auto">
          <a:xfrm>
            <a:off x="6089650" y="2438400"/>
            <a:ext cx="1600200" cy="4154984"/>
          </a:xfrm>
          <a:prstGeom prst="rect">
            <a:avLst/>
          </a:prstGeom>
          <a:noFill/>
          <a:ln w="9525">
            <a:noFill/>
            <a:miter lim="800000"/>
            <a:headEnd/>
            <a:tailEnd/>
          </a:ln>
        </p:spPr>
        <p:txBody>
          <a:bodyPr>
            <a:spAutoFit/>
          </a:bodyPr>
          <a:lstStyle>
            <a:defPPr>
              <a:defRPr lang="en-US"/>
            </a:defPPr>
            <a:lvl1pPr>
              <a:spcBef>
                <a:spcPts val="600"/>
              </a:spcBef>
              <a:spcAft>
                <a:spcPts val="600"/>
              </a:spcAft>
              <a:defRPr sz="1100">
                <a:solidFill>
                  <a:schemeClr val="accent1"/>
                </a:solidFill>
                <a:cs typeface="Arial" pitchFamily="34" charset="0"/>
              </a:defRPr>
            </a:lvl1pPr>
          </a:lstStyle>
          <a:p>
            <a:r>
              <a:rPr lang="en-US" sz="1200" b="1" dirty="0">
                <a:solidFill>
                  <a:schemeClr val="tx1"/>
                </a:solidFill>
              </a:rPr>
              <a:t>Definition of detailed functional and technical requirements</a:t>
            </a:r>
          </a:p>
          <a:p>
            <a:r>
              <a:rPr lang="en-US" sz="1200" b="1" dirty="0">
                <a:solidFill>
                  <a:schemeClr val="tx1"/>
                </a:solidFill>
              </a:rPr>
              <a:t>System design and development</a:t>
            </a:r>
          </a:p>
          <a:p>
            <a:r>
              <a:rPr lang="en-US" sz="1200" b="1" dirty="0">
                <a:solidFill>
                  <a:schemeClr val="tx1"/>
                </a:solidFill>
              </a:rPr>
              <a:t>Software quality assurance, acceptance testing and auditing</a:t>
            </a:r>
          </a:p>
          <a:p>
            <a:r>
              <a:rPr lang="en-US" sz="1200" b="1" dirty="0">
                <a:solidFill>
                  <a:schemeClr val="tx1"/>
                </a:solidFill>
              </a:rPr>
              <a:t>Training and capacity building</a:t>
            </a:r>
          </a:p>
          <a:p>
            <a:r>
              <a:rPr lang="en-US" sz="1200" b="1" dirty="0">
                <a:solidFill>
                  <a:schemeClr val="tx1"/>
                </a:solidFill>
              </a:rPr>
              <a:t>Change management and project communications</a:t>
            </a:r>
          </a:p>
          <a:p>
            <a:r>
              <a:rPr lang="en-US" sz="1200" b="1" dirty="0">
                <a:solidFill>
                  <a:schemeClr val="tx1"/>
                </a:solidFill>
              </a:rPr>
              <a:t>Project documentation</a:t>
            </a:r>
          </a:p>
          <a:p>
            <a:r>
              <a:rPr lang="en-US" sz="1200" b="1" dirty="0">
                <a:solidFill>
                  <a:schemeClr val="tx1"/>
                </a:solidFill>
              </a:rPr>
              <a:t>Project go-live</a:t>
            </a:r>
          </a:p>
        </p:txBody>
      </p:sp>
      <p:sp>
        <p:nvSpPr>
          <p:cNvPr id="10255" name="TextBox 33"/>
          <p:cNvSpPr txBox="1">
            <a:spLocks noChangeArrowheads="1"/>
          </p:cNvSpPr>
          <p:nvPr/>
        </p:nvSpPr>
        <p:spPr bwMode="auto">
          <a:xfrm>
            <a:off x="7543800" y="2438400"/>
            <a:ext cx="1600200" cy="3108543"/>
          </a:xfrm>
          <a:prstGeom prst="rect">
            <a:avLst/>
          </a:prstGeom>
          <a:noFill/>
          <a:ln w="9525">
            <a:noFill/>
            <a:miter lim="800000"/>
            <a:headEnd/>
            <a:tailEnd/>
          </a:ln>
        </p:spPr>
        <p:txBody>
          <a:bodyPr>
            <a:spAutoFit/>
          </a:bodyPr>
          <a:lstStyle>
            <a:defPPr>
              <a:defRPr lang="en-US"/>
            </a:defPPr>
            <a:lvl1pPr>
              <a:spcBef>
                <a:spcPts val="600"/>
              </a:spcBef>
              <a:spcAft>
                <a:spcPts val="600"/>
              </a:spcAft>
              <a:defRPr sz="1100">
                <a:solidFill>
                  <a:schemeClr val="accent1"/>
                </a:solidFill>
                <a:cs typeface="Arial" pitchFamily="34" charset="0"/>
              </a:defRPr>
            </a:lvl1pPr>
          </a:lstStyle>
          <a:p>
            <a:r>
              <a:rPr lang="en-US" sz="1200" b="1" dirty="0">
                <a:solidFill>
                  <a:schemeClr val="tx1"/>
                </a:solidFill>
              </a:rPr>
              <a:t>System operations and maintenance</a:t>
            </a:r>
          </a:p>
          <a:p>
            <a:r>
              <a:rPr lang="en-US" sz="1200" b="1" dirty="0">
                <a:solidFill>
                  <a:schemeClr val="tx1"/>
                </a:solidFill>
              </a:rPr>
              <a:t>Software change management</a:t>
            </a:r>
          </a:p>
          <a:p>
            <a:r>
              <a:rPr lang="en-US" sz="1200" b="1" dirty="0">
                <a:solidFill>
                  <a:schemeClr val="tx1"/>
                </a:solidFill>
              </a:rPr>
              <a:t>Rollout services and systems (functionality and geography)</a:t>
            </a:r>
          </a:p>
          <a:p>
            <a:r>
              <a:rPr lang="en-US" sz="1200" b="1" dirty="0">
                <a:solidFill>
                  <a:schemeClr val="tx1"/>
                </a:solidFill>
              </a:rPr>
              <a:t>Objectives and benefits evaluation and reinforcement</a:t>
            </a:r>
          </a:p>
          <a:p>
            <a:r>
              <a:rPr lang="en-US" sz="1200" b="1" dirty="0">
                <a:solidFill>
                  <a:schemeClr val="tx1"/>
                </a:solidFill>
              </a:rPr>
              <a:t>Sustained change, capacity building and communications..</a:t>
            </a:r>
          </a:p>
        </p:txBody>
      </p:sp>
      <p:sp>
        <p:nvSpPr>
          <p:cNvPr id="32" name="Title 1"/>
          <p:cNvSpPr txBox="1">
            <a:spLocks/>
          </p:cNvSpPr>
          <p:nvPr/>
        </p:nvSpPr>
        <p:spPr bwMode="auto">
          <a:xfrm>
            <a:off x="304800" y="122237"/>
            <a:ext cx="8305800" cy="639763"/>
          </a:xfrm>
          <a:prstGeom prst="rect">
            <a:avLst/>
          </a:prstGeom>
          <a:noFill/>
          <a:ln w="9525">
            <a:noFill/>
            <a:miter lim="800000"/>
            <a:headEnd/>
            <a:tailEnd/>
          </a:ln>
        </p:spPr>
        <p:txBody>
          <a:bodyPr anchor="ctr">
            <a:normAutofit fontScale="97500"/>
          </a:bodyPr>
          <a:lstStyle/>
          <a:p>
            <a:pPr indent="-180975" algn="ctr">
              <a:spcAft>
                <a:spcPts val="1200"/>
              </a:spcAft>
              <a:defRPr/>
            </a:pPr>
            <a:r>
              <a:rPr lang="en-US" sz="3200" dirty="0" err="1" smtClean="0">
                <a:solidFill>
                  <a:srgbClr val="7030A0"/>
                </a:solidFill>
              </a:rPr>
              <a:t>e</a:t>
            </a:r>
            <a:r>
              <a:rPr lang="en-US" sz="3200" dirty="0" smtClean="0">
                <a:solidFill>
                  <a:srgbClr val="7030A0"/>
                </a:solidFill>
              </a:rPr>
              <a:t>-Governance Project Lifecycle</a:t>
            </a:r>
            <a:endParaRPr lang="en-US" sz="3200" dirty="0">
              <a:solidFill>
                <a:srgbClr val="7030A0"/>
              </a:solidFill>
              <a:latin typeface="+mn-lt"/>
              <a:ea typeface="+mj-ea"/>
              <a:cs typeface="Arial" pitchFamily="34" charset="0"/>
            </a:endParaRPr>
          </a:p>
        </p:txBody>
      </p:sp>
      <p:sp>
        <p:nvSpPr>
          <p:cNvPr id="28" name="Slide Number Placeholder 27"/>
          <p:cNvSpPr>
            <a:spLocks noGrp="1"/>
          </p:cNvSpPr>
          <p:nvPr>
            <p:ph type="sldNum" sz="quarter" idx="12"/>
          </p:nvPr>
        </p:nvSpPr>
        <p:spPr/>
        <p:txBody>
          <a:bodyPr/>
          <a:lstStyle/>
          <a:p>
            <a:fld id="{DBF9FACD-51A1-45BB-9008-464F46D38E77}" type="slidenum">
              <a:rPr lang="en-IN" smtClean="0"/>
              <a:pPr/>
              <a:t>9</a:t>
            </a:fld>
            <a:endParaRPr lang="en-IN"/>
          </a:p>
        </p:txBody>
      </p:sp>
    </p:spTree>
    <p:extLst>
      <p:ext uri="{BB962C8B-B14F-4D97-AF65-F5344CB8AC3E}">
        <p14:creationId xmlns:mc="http://schemas.openxmlformats.org/markup-compatibility/2006" xmlns:mv="urn:schemas-microsoft-com:mac:vml" xmlns="" xmlns:p14="http://schemas.microsoft.com/office/powerpoint/2010/main" val="34853178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250"/>
                                        </p:tgtEl>
                                        <p:attrNameLst>
                                          <p:attrName>style.visibility</p:attrName>
                                        </p:attrNameLst>
                                      </p:cBhvr>
                                      <p:to>
                                        <p:strVal val="visible"/>
                                      </p:to>
                                    </p:set>
                                    <p:animEffect transition="in" filter="box(in)">
                                      <p:cBhvr>
                                        <p:cTn id="12" dur="500"/>
                                        <p:tgtEl>
                                          <p:spTgt spid="1025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ox(i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251"/>
                                        </p:tgtEl>
                                        <p:attrNameLst>
                                          <p:attrName>style.visibility</p:attrName>
                                        </p:attrNameLst>
                                      </p:cBhvr>
                                      <p:to>
                                        <p:strVal val="visible"/>
                                      </p:to>
                                    </p:set>
                                    <p:animEffect transition="in" filter="box(in)">
                                      <p:cBhvr>
                                        <p:cTn id="22" dur="500"/>
                                        <p:tgtEl>
                                          <p:spTgt spid="1025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ox(in)">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252"/>
                                        </p:tgtEl>
                                        <p:attrNameLst>
                                          <p:attrName>style.visibility</p:attrName>
                                        </p:attrNameLst>
                                      </p:cBhvr>
                                      <p:to>
                                        <p:strVal val="visible"/>
                                      </p:to>
                                    </p:set>
                                    <p:animEffect transition="in" filter="box(in)">
                                      <p:cBhvr>
                                        <p:cTn id="32" dur="500"/>
                                        <p:tgtEl>
                                          <p:spTgt spid="10252"/>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box(in)">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253"/>
                                        </p:tgtEl>
                                        <p:attrNameLst>
                                          <p:attrName>style.visibility</p:attrName>
                                        </p:attrNameLst>
                                      </p:cBhvr>
                                      <p:to>
                                        <p:strVal val="visible"/>
                                      </p:to>
                                    </p:set>
                                    <p:animEffect transition="in" filter="box(in)">
                                      <p:cBhvr>
                                        <p:cTn id="42" dur="500"/>
                                        <p:tgtEl>
                                          <p:spTgt spid="10253"/>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ox(in)">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10254"/>
                                        </p:tgtEl>
                                        <p:attrNameLst>
                                          <p:attrName>style.visibility</p:attrName>
                                        </p:attrNameLst>
                                      </p:cBhvr>
                                      <p:to>
                                        <p:strVal val="visible"/>
                                      </p:to>
                                    </p:set>
                                    <p:animEffect transition="in" filter="box(in)">
                                      <p:cBhvr>
                                        <p:cTn id="52" dur="500"/>
                                        <p:tgtEl>
                                          <p:spTgt spid="10254"/>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ox(in)">
                                      <p:cBhvr>
                                        <p:cTn id="57" dur="5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10255"/>
                                        </p:tgtEl>
                                        <p:attrNameLst>
                                          <p:attrName>style.visibility</p:attrName>
                                        </p:attrNameLst>
                                      </p:cBhvr>
                                      <p:to>
                                        <p:strVal val="visible"/>
                                      </p:to>
                                    </p:set>
                                    <p:animEffect transition="in" filter="box(in)">
                                      <p:cBhvr>
                                        <p:cTn id="62" dur="500"/>
                                        <p:tgtEl>
                                          <p:spTgt spid="10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0" grpId="0"/>
      <p:bldP spid="10251" grpId="0"/>
      <p:bldP spid="10252" grpId="0"/>
      <p:bldP spid="10253" grpId="0"/>
      <p:bldP spid="10254" grpId="0"/>
      <p:bldP spid="10255" grpId="0"/>
    </p:bldLst>
  </p:timing>
</p:sld>
</file>

<file path=ppt/tags/tag1.xml><?xml version="1.0" encoding="utf-8"?>
<p:tagLst xmlns:a="http://schemas.openxmlformats.org/drawingml/2006/main" xmlns:r="http://schemas.openxmlformats.org/officeDocument/2006/relationships" xmlns:p="http://schemas.openxmlformats.org/presentationml/2006/main">
  <p:tag name="RESIZE" val="Yes"/>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665</TotalTime>
  <Words>2809</Words>
  <Application>Microsoft Office PowerPoint</Application>
  <PresentationFormat>On-screen Show (4:3)</PresentationFormat>
  <Paragraphs>612</Paragraphs>
  <Slides>39</Slides>
  <Notes>32</Notes>
  <HiddenSlides>21</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Slide 1</vt:lpstr>
      <vt:lpstr>Slide 2</vt:lpstr>
      <vt:lpstr>e-Governance Project Lifecycle</vt:lpstr>
      <vt:lpstr>Slide 4</vt:lpstr>
      <vt:lpstr>e-Governance Project Lifecycle</vt:lpstr>
      <vt:lpstr>e-Governance Project Lifecycle</vt:lpstr>
      <vt:lpstr>e-Governance Project Lifecycle</vt:lpstr>
      <vt:lpstr>e-Governance Project Lifecycle</vt:lpstr>
      <vt:lpstr>Slide 9</vt:lpstr>
      <vt:lpstr>e-Governance Project Lifecycle</vt:lpstr>
      <vt:lpstr>Classification of Costs</vt:lpstr>
      <vt:lpstr>Slide 12</vt:lpstr>
      <vt:lpstr>e-Governance Project Lifecycle</vt:lpstr>
      <vt:lpstr>Costs in e-Governance Projects – Consultancy Services…</vt:lpstr>
      <vt:lpstr>Costs in e-Governance Projects – Software Design, Development and Maintenance…</vt:lpstr>
      <vt:lpstr>Costs in e-Governance Projects – IT Infrastructure creation and maintenance</vt:lpstr>
      <vt:lpstr>Costs in e-Governance Projects – IT Infrastructure creation and maintenance – contd..</vt:lpstr>
      <vt:lpstr>Business Models</vt:lpstr>
      <vt:lpstr>Business Model Building Blocks</vt:lpstr>
      <vt:lpstr>Slide 20</vt:lpstr>
      <vt:lpstr>Slide 21</vt:lpstr>
      <vt:lpstr>Various Models for Private Sector Participation</vt:lpstr>
      <vt:lpstr>Various Models for Private Sector Participation</vt:lpstr>
      <vt:lpstr>Defining Public Private Partnerships</vt:lpstr>
      <vt:lpstr>Defining Public Private Partnerships</vt:lpstr>
      <vt:lpstr>PPP – Basics  - What Distinguishes PPP ?</vt:lpstr>
      <vt:lpstr>Slide 27</vt:lpstr>
      <vt:lpstr>What Should Private Partnership Bring?</vt:lpstr>
      <vt:lpstr>Benefits of PPP</vt:lpstr>
      <vt:lpstr>Diagnostics for a PPP</vt:lpstr>
      <vt:lpstr>Slide 31</vt:lpstr>
      <vt:lpstr>Slide 32</vt:lpstr>
      <vt:lpstr>Risk Allocation</vt:lpstr>
      <vt:lpstr>PPP: Basic Options</vt:lpstr>
      <vt:lpstr>PPP is now Omnipresent in Various Sectors</vt:lpstr>
      <vt:lpstr>Areas of PPP in e-Governance</vt:lpstr>
      <vt:lpstr>Examples of PPP from Indian Projects </vt:lpstr>
      <vt:lpstr>Revenue Models</vt:lpstr>
      <vt:lpstr>End of Session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Somunghosh</dc:creator>
  <cp:lastModifiedBy>Somunghosh</cp:lastModifiedBy>
  <cp:revision>69</cp:revision>
  <dcterms:created xsi:type="dcterms:W3CDTF">2014-03-09T06:59:40Z</dcterms:created>
  <dcterms:modified xsi:type="dcterms:W3CDTF">2014-03-13T08:43:14Z</dcterms:modified>
</cp:coreProperties>
</file>